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notesMasterIdLst>
    <p:notesMasterId r:id="rId20"/>
  </p:notesMasterIdLst>
  <p:sldIdLst>
    <p:sldId id="256" r:id="rId2"/>
    <p:sldId id="276" r:id="rId3"/>
    <p:sldId id="259" r:id="rId4"/>
    <p:sldId id="260" r:id="rId5"/>
    <p:sldId id="262" r:id="rId6"/>
    <p:sldId id="277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3" r:id="rId16"/>
    <p:sldId id="272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E8AA"/>
    <a:srgbClr val="E8D8F4"/>
    <a:srgbClr val="D4ECBA"/>
    <a:srgbClr val="D3CFCF"/>
    <a:srgbClr val="E4D2F2"/>
    <a:srgbClr val="DCF0C6"/>
    <a:srgbClr val="BCE292"/>
    <a:srgbClr val="D1B2E8"/>
    <a:srgbClr val="007FA2"/>
    <a:srgbClr val="E8F6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ct%208\Hospital_Patient_Analys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ct%208\Hospital_Patient_Analysi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ct%208\Hospital_Patient_Analysi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ct%208\Hospital_Patient_Analysi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ct%208\Hospital_Patient_Analysi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[Hospital_Patient_Analysis.xlsx]Pivot!PivotTable1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 sz="1400" b="1" i="0" u="none" strike="noStrike" baseline="0"/>
              <a:t>Critical Admissions by Department</a:t>
            </a:r>
            <a:endParaRPr lang="en-CA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rgbClr val="92D050"/>
          </a:solidFill>
          <a:ln>
            <a:solidFill>
              <a:schemeClr val="accent5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bg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rgbClr val="92D050"/>
          </a:solidFill>
          <a:ln>
            <a:solidFill>
              <a:schemeClr val="accent5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bg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rgbClr val="92D050"/>
          </a:solidFill>
          <a:ln>
            <a:solidFill>
              <a:schemeClr val="accent5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bg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6.351226349554584E-2"/>
          <c:y val="0.12420065245796663"/>
          <c:w val="0.82083087413417144"/>
          <c:h val="0.7792559577892578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Pivot!$B$1:$B$2</c:f>
              <c:strCache>
                <c:ptCount val="1"/>
                <c:pt idx="0">
                  <c:v>Emergency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0B0-4844-8FFE-18DD6E0716B6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40B0-4844-8FFE-18DD6E0716B6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40B0-4844-8FFE-18DD6E0716B6}"/>
              </c:ext>
            </c:extLst>
          </c:dPt>
          <c:cat>
            <c:strRef>
              <c:f>Pivot!$A$3:$A$8</c:f>
              <c:strCache>
                <c:ptCount val="5"/>
                <c:pt idx="0">
                  <c:v>gynecology</c:v>
                </c:pt>
                <c:pt idx="1">
                  <c:v>anesthesia</c:v>
                </c:pt>
                <c:pt idx="2">
                  <c:v>radiotherapy</c:v>
                </c:pt>
                <c:pt idx="3">
                  <c:v>TB &amp; Chest disease</c:v>
                </c:pt>
                <c:pt idx="4">
                  <c:v>surgery</c:v>
                </c:pt>
              </c:strCache>
            </c:strRef>
          </c:cat>
          <c:val>
            <c:numRef>
              <c:f>Pivot!$B$3:$B$8</c:f>
              <c:numCache>
                <c:formatCode>#,##0</c:formatCode>
                <c:ptCount val="5"/>
                <c:pt idx="0">
                  <c:v>41107</c:v>
                </c:pt>
                <c:pt idx="1">
                  <c:v>3218</c:v>
                </c:pt>
                <c:pt idx="2">
                  <c:v>5969</c:v>
                </c:pt>
                <c:pt idx="3">
                  <c:v>1879</c:v>
                </c:pt>
                <c:pt idx="4">
                  <c:v>442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B0-4844-8FFE-18DD6E0716B6}"/>
            </c:ext>
          </c:extLst>
        </c:ser>
        <c:ser>
          <c:idx val="1"/>
          <c:order val="1"/>
          <c:tx>
            <c:strRef>
              <c:f>Pivot!$C$1:$C$2</c:f>
              <c:strCache>
                <c:ptCount val="1"/>
                <c:pt idx="0">
                  <c:v>Trauma</c:v>
                </c:pt>
              </c:strCache>
            </c:strRef>
          </c:tx>
          <c:spPr>
            <a:solidFill>
              <a:srgbClr val="CAE8AA"/>
            </a:solidFill>
            <a:ln>
              <a:solidFill>
                <a:schemeClr val="accent5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2D050"/>
              </a:solidFill>
              <a:ln>
                <a:solidFill>
                  <a:schemeClr val="accent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0B0-4844-8FFE-18DD6E0716B6}"/>
              </c:ext>
            </c:extLst>
          </c:dPt>
          <c:dPt>
            <c:idx val="1"/>
            <c:invertIfNegative val="0"/>
            <c:bubble3D val="0"/>
            <c:spPr>
              <a:solidFill>
                <a:srgbClr val="DCF0C6"/>
              </a:solidFill>
              <a:ln>
                <a:solidFill>
                  <a:schemeClr val="accent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0B0-4844-8FFE-18DD6E0716B6}"/>
              </c:ext>
            </c:extLst>
          </c:dPt>
          <c:dPt>
            <c:idx val="2"/>
            <c:invertIfNegative val="0"/>
            <c:bubble3D val="0"/>
            <c:spPr>
              <a:solidFill>
                <a:srgbClr val="DCF0C6"/>
              </a:solidFill>
              <a:ln>
                <a:solidFill>
                  <a:schemeClr val="accent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40B0-4844-8FFE-18DD6E0716B6}"/>
              </c:ext>
            </c:extLst>
          </c:dPt>
          <c:dPt>
            <c:idx val="3"/>
            <c:invertIfNegative val="0"/>
            <c:bubble3D val="0"/>
            <c:spPr>
              <a:solidFill>
                <a:srgbClr val="DCF0C6"/>
              </a:solidFill>
              <a:ln>
                <a:solidFill>
                  <a:schemeClr val="accent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0B0-4844-8FFE-18DD6E0716B6}"/>
              </c:ext>
            </c:extLst>
          </c:dPt>
          <c:cat>
            <c:strRef>
              <c:f>Pivot!$A$3:$A$8</c:f>
              <c:strCache>
                <c:ptCount val="5"/>
                <c:pt idx="0">
                  <c:v>gynecology</c:v>
                </c:pt>
                <c:pt idx="1">
                  <c:v>anesthesia</c:v>
                </c:pt>
                <c:pt idx="2">
                  <c:v>radiotherapy</c:v>
                </c:pt>
                <c:pt idx="3">
                  <c:v>TB &amp; Chest disease</c:v>
                </c:pt>
                <c:pt idx="4">
                  <c:v>surgery</c:v>
                </c:pt>
              </c:strCache>
            </c:strRef>
          </c:cat>
          <c:val>
            <c:numRef>
              <c:f>Pivot!$C$3:$C$8</c:f>
              <c:numCache>
                <c:formatCode>#,##0</c:formatCode>
                <c:ptCount val="5"/>
                <c:pt idx="0">
                  <c:v>44220</c:v>
                </c:pt>
                <c:pt idx="1">
                  <c:v>9171</c:v>
                </c:pt>
                <c:pt idx="2">
                  <c:v>5844</c:v>
                </c:pt>
                <c:pt idx="3">
                  <c:v>2689</c:v>
                </c:pt>
                <c:pt idx="4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0B0-4844-8FFE-18DD6E0716B6}"/>
            </c:ext>
          </c:extLst>
        </c:ser>
        <c:ser>
          <c:idx val="2"/>
          <c:order val="2"/>
          <c:tx>
            <c:strRef>
              <c:f>Pivot!$D$1:$D$2</c:f>
              <c:strCache>
                <c:ptCount val="1"/>
                <c:pt idx="0">
                  <c:v>Urgent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Pivot!$A$3:$A$8</c:f>
              <c:strCache>
                <c:ptCount val="5"/>
                <c:pt idx="0">
                  <c:v>gynecology</c:v>
                </c:pt>
                <c:pt idx="1">
                  <c:v>anesthesia</c:v>
                </c:pt>
                <c:pt idx="2">
                  <c:v>radiotherapy</c:v>
                </c:pt>
                <c:pt idx="3">
                  <c:v>TB &amp; Chest disease</c:v>
                </c:pt>
                <c:pt idx="4">
                  <c:v>surgery</c:v>
                </c:pt>
              </c:strCache>
            </c:strRef>
          </c:cat>
          <c:val>
            <c:numRef>
              <c:f>Pivot!$D$3:$D$8</c:f>
              <c:numCache>
                <c:formatCode>#,##0</c:formatCode>
                <c:ptCount val="5"/>
                <c:pt idx="0">
                  <c:v>17762</c:v>
                </c:pt>
                <c:pt idx="1">
                  <c:v>2338</c:v>
                </c:pt>
                <c:pt idx="2">
                  <c:v>2018</c:v>
                </c:pt>
                <c:pt idx="3">
                  <c:v>863</c:v>
                </c:pt>
                <c:pt idx="4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0B0-4844-8FFE-18DD6E0716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81147983"/>
        <c:axId val="581135503"/>
      </c:barChart>
      <c:catAx>
        <c:axId val="58114798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1135503"/>
        <c:crosses val="autoZero"/>
        <c:auto val="1"/>
        <c:lblAlgn val="ctr"/>
        <c:lblOffset val="100"/>
        <c:noMultiLvlLbl val="0"/>
      </c:catAx>
      <c:valAx>
        <c:axId val="581135503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11479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[Hospital_Patient_Analysis.xlsx]Pivot!PivotTable2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 sz="1400" b="1" i="0" u="none" strike="noStrike" baseline="0"/>
              <a:t>Emergency, Trauma, and Urgent Cases by Age Group</a:t>
            </a:r>
            <a:endParaRPr lang="en-CA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5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rgbClr val="92D050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bg2">
                <a:lumMod val="7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5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rgbClr val="92D050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bg2">
                <a:lumMod val="7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accent5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28575" cap="rnd">
            <a:solidFill>
              <a:srgbClr val="92D050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28575" cap="rnd">
            <a:solidFill>
              <a:schemeClr val="bg2">
                <a:lumMod val="7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3.3108667376138108E-2"/>
          <c:y val="0.17450005297500989"/>
          <c:w val="0.76868828785546894"/>
          <c:h val="0.66505160803234509"/>
        </c:manualLayout>
      </c:layout>
      <c:lineChart>
        <c:grouping val="standard"/>
        <c:varyColors val="0"/>
        <c:ser>
          <c:idx val="0"/>
          <c:order val="0"/>
          <c:tx>
            <c:strRef>
              <c:f>Pivot!$B$10:$B$11</c:f>
              <c:strCache>
                <c:ptCount val="1"/>
                <c:pt idx="0">
                  <c:v>Emergency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Pivot!$A$12:$A$21</c:f>
              <c:strCache>
                <c:ptCount val="9"/>
                <c:pt idx="0">
                  <c:v>0-10 years</c:v>
                </c:pt>
                <c:pt idx="1">
                  <c:v>21-30 years</c:v>
                </c:pt>
                <c:pt idx="2">
                  <c:v>31-40 years</c:v>
                </c:pt>
                <c:pt idx="3">
                  <c:v>41-50 years</c:v>
                </c:pt>
                <c:pt idx="4">
                  <c:v>51-60 years</c:v>
                </c:pt>
                <c:pt idx="5">
                  <c:v>61-70 years</c:v>
                </c:pt>
                <c:pt idx="6">
                  <c:v>71-80 years</c:v>
                </c:pt>
                <c:pt idx="7">
                  <c:v>81-90 years</c:v>
                </c:pt>
                <c:pt idx="8">
                  <c:v>91-100 years</c:v>
                </c:pt>
              </c:strCache>
            </c:strRef>
          </c:cat>
          <c:val>
            <c:numRef>
              <c:f>Pivot!$B$12:$B$21</c:f>
              <c:numCache>
                <c:formatCode>#,##0</c:formatCode>
                <c:ptCount val="9"/>
                <c:pt idx="0">
                  <c:v>1601</c:v>
                </c:pt>
                <c:pt idx="1">
                  <c:v>10209</c:v>
                </c:pt>
                <c:pt idx="2">
                  <c:v>16645</c:v>
                </c:pt>
                <c:pt idx="3">
                  <c:v>16875</c:v>
                </c:pt>
                <c:pt idx="4">
                  <c:v>12860</c:v>
                </c:pt>
                <c:pt idx="5">
                  <c:v>8741</c:v>
                </c:pt>
                <c:pt idx="6">
                  <c:v>10089</c:v>
                </c:pt>
                <c:pt idx="7">
                  <c:v>2862</c:v>
                </c:pt>
                <c:pt idx="8">
                  <c:v>480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0DC-4BEE-930F-968273C54B78}"/>
            </c:ext>
          </c:extLst>
        </c:ser>
        <c:ser>
          <c:idx val="1"/>
          <c:order val="1"/>
          <c:tx>
            <c:strRef>
              <c:f>Pivot!$C$10:$C$11</c:f>
              <c:strCache>
                <c:ptCount val="1"/>
                <c:pt idx="0">
                  <c:v>Trauma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0DC-4BEE-930F-968273C54B78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0DC-4BEE-930F-968273C54B78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0DC-4BEE-930F-968273C54B78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0DC-4BEE-930F-968273C54B78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0DC-4BEE-930F-968273C54B78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0DC-4BEE-930F-968273C54B78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0DC-4BEE-930F-968273C54B78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E0DC-4BEE-930F-968273C54B7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Pivot!$A$12:$A$21</c:f>
              <c:strCache>
                <c:ptCount val="9"/>
                <c:pt idx="0">
                  <c:v>0-10 years</c:v>
                </c:pt>
                <c:pt idx="1">
                  <c:v>21-30 years</c:v>
                </c:pt>
                <c:pt idx="2">
                  <c:v>31-40 years</c:v>
                </c:pt>
                <c:pt idx="3">
                  <c:v>41-50 years</c:v>
                </c:pt>
                <c:pt idx="4">
                  <c:v>51-60 years</c:v>
                </c:pt>
                <c:pt idx="5">
                  <c:v>61-70 years</c:v>
                </c:pt>
                <c:pt idx="6">
                  <c:v>71-80 years</c:v>
                </c:pt>
                <c:pt idx="7">
                  <c:v>81-90 years</c:v>
                </c:pt>
                <c:pt idx="8">
                  <c:v>91-100 years</c:v>
                </c:pt>
              </c:strCache>
            </c:strRef>
          </c:cat>
          <c:val>
            <c:numRef>
              <c:f>Pivot!$C$12:$C$21</c:f>
              <c:numCache>
                <c:formatCode>#,##0</c:formatCode>
                <c:ptCount val="9"/>
                <c:pt idx="0">
                  <c:v>1640</c:v>
                </c:pt>
                <c:pt idx="1">
                  <c:v>12885</c:v>
                </c:pt>
                <c:pt idx="2">
                  <c:v>22713</c:v>
                </c:pt>
                <c:pt idx="3">
                  <c:v>24603</c:v>
                </c:pt>
                <c:pt idx="4">
                  <c:v>19256</c:v>
                </c:pt>
                <c:pt idx="5">
                  <c:v>13697</c:v>
                </c:pt>
                <c:pt idx="6">
                  <c:v>14398</c:v>
                </c:pt>
                <c:pt idx="7">
                  <c:v>2991</c:v>
                </c:pt>
                <c:pt idx="8">
                  <c:v>462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0DC-4BEE-930F-968273C54B78}"/>
            </c:ext>
          </c:extLst>
        </c:ser>
        <c:ser>
          <c:idx val="2"/>
          <c:order val="2"/>
          <c:tx>
            <c:strRef>
              <c:f>Pivot!$D$10:$D$11</c:f>
              <c:strCache>
                <c:ptCount val="1"/>
                <c:pt idx="0">
                  <c:v>Urgent</c:v>
                </c:pt>
              </c:strCache>
            </c:strRef>
          </c:tx>
          <c:spPr>
            <a:ln w="28575" cap="rnd">
              <a:solidFill>
                <a:schemeClr val="bg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Pivot!$A$12:$A$21</c:f>
              <c:strCache>
                <c:ptCount val="9"/>
                <c:pt idx="0">
                  <c:v>0-10 years</c:v>
                </c:pt>
                <c:pt idx="1">
                  <c:v>21-30 years</c:v>
                </c:pt>
                <c:pt idx="2">
                  <c:v>31-40 years</c:v>
                </c:pt>
                <c:pt idx="3">
                  <c:v>41-50 years</c:v>
                </c:pt>
                <c:pt idx="4">
                  <c:v>51-60 years</c:v>
                </c:pt>
                <c:pt idx="5">
                  <c:v>61-70 years</c:v>
                </c:pt>
                <c:pt idx="6">
                  <c:v>71-80 years</c:v>
                </c:pt>
                <c:pt idx="7">
                  <c:v>81-90 years</c:v>
                </c:pt>
                <c:pt idx="8">
                  <c:v>91-100 years</c:v>
                </c:pt>
              </c:strCache>
            </c:strRef>
          </c:cat>
          <c:val>
            <c:numRef>
              <c:f>Pivot!$D$12:$D$21</c:f>
              <c:numCache>
                <c:formatCode>#,##0</c:formatCode>
                <c:ptCount val="9"/>
                <c:pt idx="0">
                  <c:v>1009</c:v>
                </c:pt>
                <c:pt idx="1">
                  <c:v>6063</c:v>
                </c:pt>
                <c:pt idx="2">
                  <c:v>7808</c:v>
                </c:pt>
                <c:pt idx="3">
                  <c:v>6443</c:v>
                </c:pt>
                <c:pt idx="4">
                  <c:v>4447</c:v>
                </c:pt>
                <c:pt idx="5">
                  <c:v>3027</c:v>
                </c:pt>
                <c:pt idx="6">
                  <c:v>2999</c:v>
                </c:pt>
                <c:pt idx="7">
                  <c:v>545</c:v>
                </c:pt>
                <c:pt idx="8">
                  <c:v>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0DC-4BEE-930F-968273C54B78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718486943"/>
        <c:axId val="718488863"/>
      </c:lineChart>
      <c:catAx>
        <c:axId val="71848694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8488863"/>
        <c:crosses val="autoZero"/>
        <c:auto val="1"/>
        <c:lblAlgn val="ctr"/>
        <c:lblOffset val="100"/>
        <c:noMultiLvlLbl val="0"/>
      </c:catAx>
      <c:valAx>
        <c:axId val="718488863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8486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[Hospital_Patient_Analysis.xlsx]Pivot!PivotTable8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 sz="1400" b="1" i="0" u="none" strike="noStrike" baseline="0"/>
              <a:t>Severity of Illness vs. Average Stay by Admission Type</a:t>
            </a:r>
            <a:endParaRPr lang="en-CA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rgbClr val="92D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bg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rgbClr val="92D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bg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rgbClr val="92D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bg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Pivot!$B$44:$B$45</c:f>
              <c:strCache>
                <c:ptCount val="1"/>
                <c:pt idx="0">
                  <c:v>Emergency</c:v>
                </c:pt>
              </c:strCache>
            </c:strRef>
          </c:tx>
          <c:spPr>
            <a:solidFill>
              <a:srgbClr val="E4D2F2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E8D8F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F217-4CFA-9983-002A3E63FD2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Pivot!$A$46:$A$49</c:f>
              <c:strCache>
                <c:ptCount val="3"/>
                <c:pt idx="0">
                  <c:v>Extreme</c:v>
                </c:pt>
                <c:pt idx="1">
                  <c:v>Minor</c:v>
                </c:pt>
                <c:pt idx="2">
                  <c:v>Moderate</c:v>
                </c:pt>
              </c:strCache>
            </c:strRef>
          </c:cat>
          <c:val>
            <c:numRef>
              <c:f>Pivot!$B$46:$B$49</c:f>
              <c:numCache>
                <c:formatCode>0</c:formatCode>
                <c:ptCount val="3"/>
                <c:pt idx="0">
                  <c:v>38.01539806347499</c:v>
                </c:pt>
                <c:pt idx="1">
                  <c:v>31.705334249084249</c:v>
                </c:pt>
                <c:pt idx="2">
                  <c:v>34.981798396334476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17-4CFA-9983-002A3E63FD22}"/>
            </c:ext>
          </c:extLst>
        </c:ser>
        <c:ser>
          <c:idx val="1"/>
          <c:order val="1"/>
          <c:tx>
            <c:strRef>
              <c:f>Pivot!$C$44:$C$45</c:f>
              <c:strCache>
                <c:ptCount val="1"/>
                <c:pt idx="0">
                  <c:v>Trauma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D4ECB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217-4CFA-9983-002A3E63FD22}"/>
              </c:ext>
            </c:extLst>
          </c:dPt>
          <c:dPt>
            <c:idx val="2"/>
            <c:invertIfNegative val="0"/>
            <c:bubble3D val="0"/>
            <c:spPr>
              <a:solidFill>
                <a:srgbClr val="DCF0C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217-4CFA-9983-002A3E63FD2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Pivot!$A$46:$A$49</c:f>
              <c:strCache>
                <c:ptCount val="3"/>
                <c:pt idx="0">
                  <c:v>Extreme</c:v>
                </c:pt>
                <c:pt idx="1">
                  <c:v>Minor</c:v>
                </c:pt>
                <c:pt idx="2">
                  <c:v>Moderate</c:v>
                </c:pt>
              </c:strCache>
            </c:strRef>
          </c:cat>
          <c:val>
            <c:numRef>
              <c:f>Pivot!$C$46:$C$49</c:f>
              <c:numCache>
                <c:formatCode>0</c:formatCode>
                <c:ptCount val="3"/>
                <c:pt idx="0">
                  <c:v>40.573322304233479</c:v>
                </c:pt>
                <c:pt idx="1">
                  <c:v>36.60131681538595</c:v>
                </c:pt>
                <c:pt idx="2">
                  <c:v>38.241592786239295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217-4CFA-9983-002A3E63FD22}"/>
            </c:ext>
          </c:extLst>
        </c:ser>
        <c:ser>
          <c:idx val="2"/>
          <c:order val="2"/>
          <c:tx>
            <c:strRef>
              <c:f>Pivot!$D$44:$D$45</c:f>
              <c:strCache>
                <c:ptCount val="1"/>
                <c:pt idx="0">
                  <c:v>Urgent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D3CFC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217-4CFA-9983-002A3E63FD2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Pivot!$A$46:$A$49</c:f>
              <c:strCache>
                <c:ptCount val="3"/>
                <c:pt idx="0">
                  <c:v>Extreme</c:v>
                </c:pt>
                <c:pt idx="1">
                  <c:v>Minor</c:v>
                </c:pt>
                <c:pt idx="2">
                  <c:v>Moderate</c:v>
                </c:pt>
              </c:strCache>
            </c:strRef>
          </c:cat>
          <c:val>
            <c:numRef>
              <c:f>Pivot!$D$46:$D$49</c:f>
              <c:numCache>
                <c:formatCode>0</c:formatCode>
                <c:ptCount val="3"/>
                <c:pt idx="0">
                  <c:v>37.625182068295842</c:v>
                </c:pt>
                <c:pt idx="1">
                  <c:v>32.1664064532917</c:v>
                </c:pt>
                <c:pt idx="2">
                  <c:v>34.913932438984972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217-4CFA-9983-002A3E63FD2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78855375"/>
        <c:axId val="678841455"/>
      </c:barChart>
      <c:catAx>
        <c:axId val="6788553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8841455"/>
        <c:crosses val="autoZero"/>
        <c:auto val="1"/>
        <c:lblAlgn val="ctr"/>
        <c:lblOffset val="100"/>
        <c:noMultiLvlLbl val="0"/>
      </c:catAx>
      <c:valAx>
        <c:axId val="678841455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88553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[Hospital_Patient_Analysis.xlsx]Pivot!PivotTable12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 sz="1400" b="1" i="0" u="none" strike="noStrike" baseline="0"/>
              <a:t>Average Stay by Ward Type</a:t>
            </a:r>
            <a:endParaRPr lang="en-US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5"/>
          </a:solidFill>
          <a:ln>
            <a:noFill/>
          </a:ln>
          <a:effectLst/>
        </c:spPr>
      </c:pivotFmt>
      <c:pivotFmt>
        <c:idx val="4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Pivot!$B$53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E8D8F4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2D0-45C4-AFC5-D23F3B60225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Pivot!$A$54:$A$60</c:f>
              <c:strCache>
                <c:ptCount val="6"/>
                <c:pt idx="0">
                  <c:v>U</c:v>
                </c:pt>
                <c:pt idx="1">
                  <c:v>P</c:v>
                </c:pt>
                <c:pt idx="2">
                  <c:v>Q</c:v>
                </c:pt>
                <c:pt idx="3">
                  <c:v>R</c:v>
                </c:pt>
                <c:pt idx="4">
                  <c:v>T</c:v>
                </c:pt>
                <c:pt idx="5">
                  <c:v>S</c:v>
                </c:pt>
              </c:strCache>
            </c:strRef>
          </c:cat>
          <c:val>
            <c:numRef>
              <c:f>Pivot!$B$54:$B$60</c:f>
              <c:numCache>
                <c:formatCode>0</c:formatCode>
                <c:ptCount val="6"/>
                <c:pt idx="0">
                  <c:v>25.416666666666668</c:v>
                </c:pt>
                <c:pt idx="1">
                  <c:v>30.352932464454977</c:v>
                </c:pt>
                <c:pt idx="2">
                  <c:v>32.564818144101785</c:v>
                </c:pt>
                <c:pt idx="3">
                  <c:v>36.063415361505669</c:v>
                </c:pt>
                <c:pt idx="4">
                  <c:v>38.433421516754848</c:v>
                </c:pt>
                <c:pt idx="5">
                  <c:v>42.557397234324682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D0-45C4-AFC5-D23F3B60225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696657119"/>
        <c:axId val="696664319"/>
      </c:barChart>
      <c:catAx>
        <c:axId val="6966571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6664319"/>
        <c:crosses val="autoZero"/>
        <c:auto val="1"/>
        <c:lblAlgn val="ctr"/>
        <c:lblOffset val="100"/>
        <c:noMultiLvlLbl val="0"/>
      </c:catAx>
      <c:valAx>
        <c:axId val="696664319"/>
        <c:scaling>
          <c:orientation val="minMax"/>
        </c:scaling>
        <c:delete val="1"/>
        <c:axPos val="b"/>
        <c:numFmt formatCode="0" sourceLinked="1"/>
        <c:majorTickMark val="none"/>
        <c:minorTickMark val="none"/>
        <c:tickLblPos val="nextTo"/>
        <c:crossAx val="6966571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[Hospital_Patient_Analysis.xlsx]Pivot!PivotTable29</c:name>
    <c:fmtId val="12"/>
  </c:pivotSource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rgbClr val="7030A0"/>
                </a:solidFill>
                <a:latin typeface="+mn-lt"/>
                <a:ea typeface="+mn-ea"/>
                <a:cs typeface="+mn-cs"/>
              </a:defRPr>
            </a:pPr>
            <a:r>
              <a:rPr lang="en-CA" sz="1400" b="1" i="0" u="none" strike="noStrike" baseline="0">
                <a:solidFill>
                  <a:srgbClr val="7030A0"/>
                </a:solidFill>
              </a:rPr>
              <a:t>Total Admissions and Available Rooms by Ward</a:t>
            </a:r>
          </a:p>
          <a:p>
            <a:pPr algn="l">
              <a:defRPr>
                <a:solidFill>
                  <a:srgbClr val="7030A0"/>
                </a:solidFill>
              </a:defRPr>
            </a:pPr>
            <a:endParaRPr lang="en-CA" b="1">
              <a:solidFill>
                <a:srgbClr val="7030A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400" b="0" i="0" u="none" strike="noStrike" kern="1200" spc="0" baseline="0">
              <a:solidFill>
                <a:srgbClr val="7030A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rgbClr val="92D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5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92D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5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rgbClr val="92D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5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rgbClr val="92D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5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rgbClr val="92D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5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Pivot!$B$65</c:f>
              <c:strCache>
                <c:ptCount val="1"/>
                <c:pt idx="0">
                  <c:v>Total admissions</c:v>
                </c:pt>
              </c:strCache>
            </c:strRef>
          </c:tx>
          <c:spPr>
            <a:solidFill>
              <a:srgbClr val="CAE8AA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ED17-4341-A35B-FDB41D99151B}"/>
              </c:ext>
            </c:extLst>
          </c:dPt>
          <c:cat>
            <c:strRef>
              <c:f>Pivot!$A$66:$A$72</c:f>
              <c:strCache>
                <c:ptCount val="6"/>
                <c:pt idx="0">
                  <c:v>R</c:v>
                </c:pt>
                <c:pt idx="1">
                  <c:v>Q</c:v>
                </c:pt>
                <c:pt idx="2">
                  <c:v>S</c:v>
                </c:pt>
                <c:pt idx="3">
                  <c:v>P</c:v>
                </c:pt>
                <c:pt idx="4">
                  <c:v>T</c:v>
                </c:pt>
                <c:pt idx="5">
                  <c:v>U</c:v>
                </c:pt>
              </c:strCache>
            </c:strRef>
          </c:cat>
          <c:val>
            <c:numRef>
              <c:f>Pivot!$B$66:$B$72</c:f>
              <c:numCache>
                <c:formatCode>#,##0</c:formatCode>
                <c:ptCount val="6"/>
                <c:pt idx="0">
                  <c:v>90538</c:v>
                </c:pt>
                <c:pt idx="1">
                  <c:v>72310</c:v>
                </c:pt>
                <c:pt idx="2">
                  <c:v>58069</c:v>
                </c:pt>
                <c:pt idx="3">
                  <c:v>3376</c:v>
                </c:pt>
                <c:pt idx="4">
                  <c:v>1134</c:v>
                </c:pt>
                <c:pt idx="5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17-4341-A35B-FDB41D9915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9731824"/>
        <c:axId val="349732784"/>
      </c:barChart>
      <c:lineChart>
        <c:grouping val="standard"/>
        <c:varyColors val="0"/>
        <c:ser>
          <c:idx val="1"/>
          <c:order val="1"/>
          <c:tx>
            <c:strRef>
              <c:f>Pivot!$C$65</c:f>
              <c:strCache>
                <c:ptCount val="1"/>
                <c:pt idx="0">
                  <c:v>Average Extra Room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cat>
            <c:strRef>
              <c:f>Pivot!$A$66:$A$72</c:f>
              <c:strCache>
                <c:ptCount val="6"/>
                <c:pt idx="0">
                  <c:v>R</c:v>
                </c:pt>
                <c:pt idx="1">
                  <c:v>Q</c:v>
                </c:pt>
                <c:pt idx="2">
                  <c:v>S</c:v>
                </c:pt>
                <c:pt idx="3">
                  <c:v>P</c:v>
                </c:pt>
                <c:pt idx="4">
                  <c:v>T</c:v>
                </c:pt>
                <c:pt idx="5">
                  <c:v>U</c:v>
                </c:pt>
              </c:strCache>
            </c:strRef>
          </c:cat>
          <c:val>
            <c:numRef>
              <c:f>Pivot!$C$66:$C$72</c:f>
              <c:numCache>
                <c:formatCode>0</c:formatCode>
                <c:ptCount val="6"/>
                <c:pt idx="0">
                  <c:v>3.0738253550995163</c:v>
                </c:pt>
                <c:pt idx="1">
                  <c:v>3.7301479740008299</c:v>
                </c:pt>
                <c:pt idx="2">
                  <c:v>2.5383595377912482</c:v>
                </c:pt>
                <c:pt idx="3">
                  <c:v>5.3270142180094791</c:v>
                </c:pt>
                <c:pt idx="4">
                  <c:v>2.693121693121693</c:v>
                </c:pt>
                <c:pt idx="5">
                  <c:v>3.5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D17-4341-A35B-FDB41D9915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49690544"/>
        <c:axId val="349693904"/>
      </c:lineChart>
      <c:catAx>
        <c:axId val="349731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9732784"/>
        <c:crosses val="autoZero"/>
        <c:auto val="1"/>
        <c:lblAlgn val="ctr"/>
        <c:lblOffset val="100"/>
        <c:noMultiLvlLbl val="0"/>
      </c:catAx>
      <c:valAx>
        <c:axId val="349732784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9731824"/>
        <c:crosses val="autoZero"/>
        <c:crossBetween val="between"/>
      </c:valAx>
      <c:valAx>
        <c:axId val="349693904"/>
        <c:scaling>
          <c:orientation val="minMax"/>
        </c:scaling>
        <c:delete val="0"/>
        <c:axPos val="r"/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9690544"/>
        <c:crosses val="max"/>
        <c:crossBetween val="between"/>
      </c:valAx>
      <c:catAx>
        <c:axId val="34969054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4969390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1.7632267463004173E-2"/>
          <c:y val="0.1699155417463743"/>
          <c:w val="0.52653996301030348"/>
          <c:h val="6.880782104071854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32429-044C-4D3B-B59F-3333FCD694C6}" type="datetimeFigureOut">
              <a:rPr lang="en-CA" smtClean="0"/>
              <a:t>2024-09-20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B580A3-C1A7-4FF1-BD80-03F669415F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4280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580A3-C1A7-4FF1-BD80-03F669415F2E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60542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580A3-C1A7-4FF1-BD80-03F669415F2E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8233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580A3-C1A7-4FF1-BD80-03F669415F2E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26287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580A3-C1A7-4FF1-BD80-03F669415F2E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2967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580A3-C1A7-4FF1-BD80-03F669415F2E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5682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580A3-C1A7-4FF1-BD80-03F669415F2E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8097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580A3-C1A7-4FF1-BD80-03F669415F2E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1222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580A3-C1A7-4FF1-BD80-03F669415F2E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11403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580A3-C1A7-4FF1-BD80-03F669415F2E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220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580A3-C1A7-4FF1-BD80-03F669415F2E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7663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580A3-C1A7-4FF1-BD80-03F669415F2E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4485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580A3-C1A7-4FF1-BD80-03F669415F2E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4286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dataset used in this analysis has been anonymized to protect patient privacy and does not contain any personally identifiable information (PII).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580A3-C1A7-4FF1-BD80-03F669415F2E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7463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580A3-C1A7-4FF1-BD80-03F669415F2E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7651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580A3-C1A7-4FF1-BD80-03F669415F2E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4376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580A3-C1A7-4FF1-BD80-03F669415F2E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33296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580A3-C1A7-4FF1-BD80-03F669415F2E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0735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214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937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161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10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100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033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998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941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602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451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202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52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355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2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rive.google.com/file/d/1fWTi0EG054PHhq-TqbeVypKpC-5TBUvW/view?usp=drive_link" TargetMode="External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14DB47B-6C2B-46D1-9B08-00E098C72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DBEE9-1AD6-D7E8-7D0D-DEF35D529D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48658" y="4224938"/>
            <a:ext cx="6105136" cy="1459355"/>
          </a:xfrm>
        </p:spPr>
        <p:txBody>
          <a:bodyPr anchor="b">
            <a:normAutofit/>
          </a:bodyPr>
          <a:lstStyle/>
          <a:p>
            <a:pPr algn="r"/>
            <a:r>
              <a:rPr lang="en-GB" sz="4100">
                <a:effectLst/>
                <a:latin typeface="Calibri" panose="020F0502020204030204" pitchFamily="34" charset="0"/>
              </a:rPr>
              <a:t> </a:t>
            </a:r>
            <a:r>
              <a:rPr lang="en-US" sz="4100" i="1">
                <a:effectLst/>
                <a:latin typeface="Calibri" panose="020F0502020204030204" pitchFamily="34" charset="0"/>
              </a:rPr>
              <a:t>Hospital Operations and Patient Outcomes Analysis</a:t>
            </a:r>
            <a:endParaRPr lang="en-CA" sz="41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729398-06E7-5027-9758-AEFB17210D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65595" y="5724112"/>
            <a:ext cx="6288199" cy="646785"/>
          </a:xfrm>
        </p:spPr>
        <p:txBody>
          <a:bodyPr>
            <a:normAutofit fontScale="55000" lnSpcReduction="20000"/>
          </a:bodyPr>
          <a:lstStyle/>
          <a:p>
            <a:pPr algn="r">
              <a:lnSpc>
                <a:spcPct val="90000"/>
              </a:lnSpc>
            </a:pPr>
            <a:r>
              <a:rPr lang="en-US" sz="2600" i="1" dirty="0">
                <a:effectLst/>
                <a:latin typeface="Calibri" panose="020F0502020204030204" pitchFamily="34" charset="0"/>
              </a:rPr>
              <a:t>Optimizing Admissions, Room Availability, and Patient Care through Data Analysis</a:t>
            </a:r>
          </a:p>
          <a:p>
            <a:pPr algn="r">
              <a:lnSpc>
                <a:spcPct val="90000"/>
              </a:lnSpc>
            </a:pPr>
            <a:r>
              <a:rPr lang="en-US" sz="2000" i="1" dirty="0">
                <a:latin typeface="Calibri" panose="020F0502020204030204" pitchFamily="34" charset="0"/>
              </a:rPr>
              <a:t>By Anthony </a:t>
            </a:r>
            <a:r>
              <a:rPr lang="en-US" sz="2000" i="1" dirty="0" err="1">
                <a:latin typeface="Calibri" panose="020F0502020204030204" pitchFamily="34" charset="0"/>
              </a:rPr>
              <a:t>ofordum</a:t>
            </a:r>
            <a:endParaRPr lang="en-CA" sz="2000" dirty="0"/>
          </a:p>
        </p:txBody>
      </p:sp>
      <p:pic>
        <p:nvPicPr>
          <p:cNvPr id="6" name="Picture 5" descr="Stethoscope on a white coat">
            <a:extLst>
              <a:ext uri="{FF2B5EF4-FFF2-40B4-BE49-F238E27FC236}">
                <a16:creationId xmlns:a16="http://schemas.microsoft.com/office/drawing/2014/main" id="{3C1397E4-D9CD-F7C5-977B-B942B6980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82"/>
          <a:stretch/>
        </p:blipFill>
        <p:spPr>
          <a:xfrm>
            <a:off x="-9153" y="10"/>
            <a:ext cx="6105136" cy="6240777"/>
          </a:xfrm>
          <a:custGeom>
            <a:avLst/>
            <a:gdLst/>
            <a:ahLst/>
            <a:cxnLst/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</p:pic>
      <p:pic>
        <p:nvPicPr>
          <p:cNvPr id="4" name="Picture 3" descr="Network connection abstract against a white background">
            <a:extLst>
              <a:ext uri="{FF2B5EF4-FFF2-40B4-BE49-F238E27FC236}">
                <a16:creationId xmlns:a16="http://schemas.microsoft.com/office/drawing/2014/main" id="{59230727-4CF1-2617-F1C2-336E57B796B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4931"/>
          <a:stretch/>
        </p:blipFill>
        <p:spPr>
          <a:xfrm>
            <a:off x="6355500" y="211464"/>
            <a:ext cx="4941485" cy="3877363"/>
          </a:xfrm>
          <a:custGeom>
            <a:avLst/>
            <a:gdLst/>
            <a:ahLst/>
            <a:cxnLst/>
            <a:rect l="l" t="t" r="r" b="b"/>
            <a:pathLst>
              <a:path w="4569568" h="3877363">
                <a:moveTo>
                  <a:pt x="3843224" y="17"/>
                </a:moveTo>
                <a:cubicBezTo>
                  <a:pt x="3853657" y="-269"/>
                  <a:pt x="3863732" y="3160"/>
                  <a:pt x="3872078" y="16745"/>
                </a:cubicBezTo>
                <a:cubicBezTo>
                  <a:pt x="3827725" y="52547"/>
                  <a:pt x="3771210" y="39089"/>
                  <a:pt x="3711358" y="79463"/>
                </a:cubicBezTo>
                <a:cubicBezTo>
                  <a:pt x="3808648" y="66766"/>
                  <a:pt x="3885671" y="56609"/>
                  <a:pt x="3962692" y="46454"/>
                </a:cubicBezTo>
                <a:cubicBezTo>
                  <a:pt x="3964124" y="53563"/>
                  <a:pt x="3965554" y="60673"/>
                  <a:pt x="3966984" y="67782"/>
                </a:cubicBezTo>
                <a:cubicBezTo>
                  <a:pt x="3868502" y="82763"/>
                  <a:pt x="3777410" y="121359"/>
                  <a:pt x="3681550" y="148529"/>
                </a:cubicBezTo>
                <a:cubicBezTo>
                  <a:pt x="3690374" y="165289"/>
                  <a:pt x="3699196" y="161987"/>
                  <a:pt x="3707066" y="160972"/>
                </a:cubicBezTo>
                <a:cubicBezTo>
                  <a:pt x="3758334" y="154369"/>
                  <a:pt x="3809602" y="147768"/>
                  <a:pt x="3858724" y="129739"/>
                </a:cubicBezTo>
                <a:cubicBezTo>
                  <a:pt x="3869693" y="125675"/>
                  <a:pt x="3883047" y="125675"/>
                  <a:pt x="3889247" y="137864"/>
                </a:cubicBezTo>
                <a:cubicBezTo>
                  <a:pt x="3898070" y="155131"/>
                  <a:pt x="3885433" y="166304"/>
                  <a:pt x="3874225" y="175697"/>
                </a:cubicBezTo>
                <a:cubicBezTo>
                  <a:pt x="3854670" y="191949"/>
                  <a:pt x="3831064" y="187379"/>
                  <a:pt x="3808410" y="190425"/>
                </a:cubicBezTo>
                <a:cubicBezTo>
                  <a:pt x="3748081" y="198297"/>
                  <a:pt x="3719226" y="222927"/>
                  <a:pt x="3705872" y="279299"/>
                </a:cubicBezTo>
                <a:cubicBezTo>
                  <a:pt x="3758811" y="256445"/>
                  <a:pt x="3809842" y="284631"/>
                  <a:pt x="3861109" y="268633"/>
                </a:cubicBezTo>
                <a:cubicBezTo>
                  <a:pt x="3874463" y="264571"/>
                  <a:pt x="3895685" y="270664"/>
                  <a:pt x="3888532" y="290216"/>
                </a:cubicBezTo>
                <a:cubicBezTo>
                  <a:pt x="3881854" y="308499"/>
                  <a:pt x="3859678" y="321702"/>
                  <a:pt x="3899025" y="318148"/>
                </a:cubicBezTo>
                <a:cubicBezTo>
                  <a:pt x="3927162" y="315608"/>
                  <a:pt x="3982246" y="336176"/>
                  <a:pt x="3959116" y="341254"/>
                </a:cubicBezTo>
                <a:cubicBezTo>
                  <a:pt x="3930024" y="347603"/>
                  <a:pt x="3901646" y="356744"/>
                  <a:pt x="3864685" y="367154"/>
                </a:cubicBezTo>
                <a:cubicBezTo>
                  <a:pt x="3905463" y="384166"/>
                  <a:pt x="3934793" y="380611"/>
                  <a:pt x="3965554" y="367154"/>
                </a:cubicBezTo>
                <a:cubicBezTo>
                  <a:pt x="4002753" y="350903"/>
                  <a:pt x="4051161" y="331098"/>
                  <a:pt x="4081445" y="349381"/>
                </a:cubicBezTo>
                <a:cubicBezTo>
                  <a:pt x="4126752" y="376803"/>
                  <a:pt x="4164428" y="359536"/>
                  <a:pt x="4204966" y="354966"/>
                </a:cubicBezTo>
                <a:cubicBezTo>
                  <a:pt x="4287472" y="345570"/>
                  <a:pt x="4369264" y="329827"/>
                  <a:pt x="4452008" y="322211"/>
                </a:cubicBezTo>
                <a:cubicBezTo>
                  <a:pt x="4485154" y="319164"/>
                  <a:pt x="4520922" y="304691"/>
                  <a:pt x="4569568" y="324495"/>
                </a:cubicBezTo>
                <a:cubicBezTo>
                  <a:pt x="4349232" y="425810"/>
                  <a:pt x="4112683" y="419463"/>
                  <a:pt x="3915955" y="544899"/>
                </a:cubicBezTo>
                <a:cubicBezTo>
                  <a:pt x="3924301" y="556833"/>
                  <a:pt x="3966745" y="590858"/>
                  <a:pt x="3949339" y="593397"/>
                </a:cubicBezTo>
                <a:cubicBezTo>
                  <a:pt x="3900455" y="600761"/>
                  <a:pt x="3857056" y="625645"/>
                  <a:pt x="3812464" y="646212"/>
                </a:cubicBezTo>
                <a:cubicBezTo>
                  <a:pt x="3793148" y="655100"/>
                  <a:pt x="3769780" y="666781"/>
                  <a:pt x="3778841" y="698520"/>
                </a:cubicBezTo>
                <a:cubicBezTo>
                  <a:pt x="3795295" y="707407"/>
                  <a:pt x="3807456" y="694965"/>
                  <a:pt x="3821047" y="693950"/>
                </a:cubicBezTo>
                <a:cubicBezTo>
                  <a:pt x="3834878" y="692935"/>
                  <a:pt x="3865879" y="699535"/>
                  <a:pt x="3857293" y="703852"/>
                </a:cubicBezTo>
                <a:cubicBezTo>
                  <a:pt x="3818186" y="723405"/>
                  <a:pt x="3888532" y="770380"/>
                  <a:pt x="3842271" y="770380"/>
                </a:cubicBezTo>
                <a:cubicBezTo>
                  <a:pt x="3764772" y="770633"/>
                  <a:pt x="3723519" y="853919"/>
                  <a:pt x="3648882" y="856205"/>
                </a:cubicBezTo>
                <a:cubicBezTo>
                  <a:pt x="3636960" y="856458"/>
                  <a:pt x="3631236" y="871185"/>
                  <a:pt x="3631474" y="884136"/>
                </a:cubicBezTo>
                <a:cubicBezTo>
                  <a:pt x="3631474" y="899626"/>
                  <a:pt x="3642444" y="902418"/>
                  <a:pt x="3654605" y="903942"/>
                </a:cubicBezTo>
                <a:cubicBezTo>
                  <a:pt x="3673205" y="906226"/>
                  <a:pt x="3692520" y="884136"/>
                  <a:pt x="3717081" y="914098"/>
                </a:cubicBezTo>
                <a:cubicBezTo>
                  <a:pt x="3672966" y="931618"/>
                  <a:pt x="3628852" y="949140"/>
                  <a:pt x="3629568" y="1009319"/>
                </a:cubicBezTo>
                <a:cubicBezTo>
                  <a:pt x="3629805" y="1025569"/>
                  <a:pt x="3611444" y="1031663"/>
                  <a:pt x="3597613" y="1035726"/>
                </a:cubicBezTo>
                <a:cubicBezTo>
                  <a:pt x="3574721" y="1042329"/>
                  <a:pt x="3555408" y="1054009"/>
                  <a:pt x="3543006" y="1076608"/>
                </a:cubicBezTo>
                <a:cubicBezTo>
                  <a:pt x="3543246" y="1080925"/>
                  <a:pt x="3543484" y="1085495"/>
                  <a:pt x="3542052" y="1089050"/>
                </a:cubicBezTo>
                <a:cubicBezTo>
                  <a:pt x="3546106" y="1143642"/>
                  <a:pt x="3579490" y="1142118"/>
                  <a:pt x="3616451" y="1132978"/>
                </a:cubicBezTo>
                <a:cubicBezTo>
                  <a:pt x="3660566" y="1121805"/>
                  <a:pt x="3704204" y="1101491"/>
                  <a:pt x="3750703" y="1121043"/>
                </a:cubicBezTo>
                <a:cubicBezTo>
                  <a:pt x="3685126" y="1147197"/>
                  <a:pt x="3613828" y="1149228"/>
                  <a:pt x="3552307" y="1186555"/>
                </a:cubicBezTo>
                <a:cubicBezTo>
                  <a:pt x="3777410" y="1193411"/>
                  <a:pt x="3976284" y="1075591"/>
                  <a:pt x="4194473" y="1030395"/>
                </a:cubicBezTo>
                <a:cubicBezTo>
                  <a:pt x="4187082" y="1060610"/>
                  <a:pt x="4169436" y="1066704"/>
                  <a:pt x="4153459" y="1071275"/>
                </a:cubicBezTo>
                <a:cubicBezTo>
                  <a:pt x="4072860" y="1094129"/>
                  <a:pt x="4002278" y="1139581"/>
                  <a:pt x="3928831" y="1178936"/>
                </a:cubicBezTo>
                <a:cubicBezTo>
                  <a:pt x="3898548" y="1195188"/>
                  <a:pt x="3876608" y="1211440"/>
                  <a:pt x="3865164" y="1246481"/>
                </a:cubicBezTo>
                <a:cubicBezTo>
                  <a:pt x="3854908" y="1278221"/>
                  <a:pt x="3835117" y="1292948"/>
                  <a:pt x="3798395" y="1283806"/>
                </a:cubicBezTo>
                <a:cubicBezTo>
                  <a:pt x="3768588" y="1276188"/>
                  <a:pt x="3735920" y="1280251"/>
                  <a:pt x="3704681" y="1283045"/>
                </a:cubicBezTo>
                <a:cubicBezTo>
                  <a:pt x="3668674" y="1286092"/>
                  <a:pt x="3628374" y="1321895"/>
                  <a:pt x="3638151" y="1340431"/>
                </a:cubicBezTo>
                <a:cubicBezTo>
                  <a:pt x="3654843" y="1371917"/>
                  <a:pt x="3682743" y="1356174"/>
                  <a:pt x="3707542" y="1352619"/>
                </a:cubicBezTo>
                <a:cubicBezTo>
                  <a:pt x="3735681" y="1348303"/>
                  <a:pt x="3787902" y="1339415"/>
                  <a:pt x="3788856" y="1343224"/>
                </a:cubicBezTo>
                <a:cubicBezTo>
                  <a:pt x="3807219" y="1422193"/>
                  <a:pt x="3936463" y="1353382"/>
                  <a:pt x="3964363" y="1346270"/>
                </a:cubicBezTo>
                <a:cubicBezTo>
                  <a:pt x="3999176" y="1337384"/>
                  <a:pt x="4031845" y="1353635"/>
                  <a:pt x="4064991" y="1357443"/>
                </a:cubicBezTo>
                <a:cubicBezTo>
                  <a:pt x="4094560" y="1360998"/>
                  <a:pt x="4261720" y="1371917"/>
                  <a:pt x="4296295" y="1338398"/>
                </a:cubicBezTo>
                <a:cubicBezTo>
                  <a:pt x="4301064" y="1364552"/>
                  <a:pt x="4291050" y="1375217"/>
                  <a:pt x="4282702" y="1387152"/>
                </a:cubicBezTo>
                <a:cubicBezTo>
                  <a:pt x="4271019" y="1404164"/>
                  <a:pt x="4269110" y="1416099"/>
                  <a:pt x="4291288" y="1429556"/>
                </a:cubicBezTo>
                <a:cubicBezTo>
                  <a:pt x="4354480" y="1468154"/>
                  <a:pt x="4353524" y="1469422"/>
                  <a:pt x="4294626" y="1521730"/>
                </a:cubicBezTo>
                <a:cubicBezTo>
                  <a:pt x="4291763" y="1524015"/>
                  <a:pt x="4292957" y="1531633"/>
                  <a:pt x="4292480" y="1536712"/>
                </a:cubicBezTo>
                <a:cubicBezTo>
                  <a:pt x="4307980" y="1544836"/>
                  <a:pt x="4326102" y="1524523"/>
                  <a:pt x="4344224" y="1546361"/>
                </a:cubicBezTo>
                <a:cubicBezTo>
                  <a:pt x="4265296" y="1642341"/>
                  <a:pt x="4144874" y="1665955"/>
                  <a:pt x="4035898" y="1738070"/>
                </a:cubicBezTo>
                <a:cubicBezTo>
                  <a:pt x="4124128" y="1761938"/>
                  <a:pt x="4177066" y="1678652"/>
                  <a:pt x="4241926" y="1689317"/>
                </a:cubicBezTo>
                <a:cubicBezTo>
                  <a:pt x="4274357" y="1715471"/>
                  <a:pt x="4178020" y="1757368"/>
                  <a:pt x="4269826" y="1769810"/>
                </a:cubicBezTo>
                <a:cubicBezTo>
                  <a:pt x="4230002" y="1792663"/>
                  <a:pt x="4200434" y="1815006"/>
                  <a:pt x="4173012" y="1841415"/>
                </a:cubicBezTo>
                <a:cubicBezTo>
                  <a:pt x="4124128" y="1888644"/>
                  <a:pt x="4114590" y="1919623"/>
                  <a:pt x="4137244" y="1983103"/>
                </a:cubicBezTo>
                <a:cubicBezTo>
                  <a:pt x="4152029" y="2024746"/>
                  <a:pt x="4173728" y="2063089"/>
                  <a:pt x="4154652" y="2112602"/>
                </a:cubicBezTo>
                <a:cubicBezTo>
                  <a:pt x="4141298" y="2146628"/>
                  <a:pt x="4146544" y="2168972"/>
                  <a:pt x="4196142" y="2153737"/>
                </a:cubicBezTo>
                <a:cubicBezTo>
                  <a:pt x="4249557" y="2137485"/>
                  <a:pt x="4269587" y="2167956"/>
                  <a:pt x="4256234" y="2227627"/>
                </a:cubicBezTo>
                <a:cubicBezTo>
                  <a:pt x="4247650" y="2265970"/>
                  <a:pt x="4256712" y="2277649"/>
                  <a:pt x="4293433" y="2273333"/>
                </a:cubicBezTo>
                <a:cubicBezTo>
                  <a:pt x="4333972" y="2268509"/>
                  <a:pt x="4372602" y="2243370"/>
                  <a:pt x="4422678" y="2255559"/>
                </a:cubicBezTo>
                <a:cubicBezTo>
                  <a:pt x="4382618" y="2325134"/>
                  <a:pt x="4297010" y="2305328"/>
                  <a:pt x="4250272" y="2371602"/>
                </a:cubicBezTo>
                <a:cubicBezTo>
                  <a:pt x="4306072" y="2371854"/>
                  <a:pt x="4348756" y="2371602"/>
                  <a:pt x="4390009" y="2357127"/>
                </a:cubicBezTo>
                <a:cubicBezTo>
                  <a:pt x="4407179" y="2351286"/>
                  <a:pt x="4426018" y="2345194"/>
                  <a:pt x="4435554" y="2365252"/>
                </a:cubicBezTo>
                <a:cubicBezTo>
                  <a:pt x="4446762" y="2389375"/>
                  <a:pt x="4423632" y="2398516"/>
                  <a:pt x="4409562" y="2402832"/>
                </a:cubicBezTo>
                <a:cubicBezTo>
                  <a:pt x="4369978" y="2415021"/>
                  <a:pt x="4339695" y="2443968"/>
                  <a:pt x="4307026" y="2466566"/>
                </a:cubicBezTo>
                <a:cubicBezTo>
                  <a:pt x="4235250" y="2516082"/>
                  <a:pt x="4156558" y="2557470"/>
                  <a:pt x="4095751" y="2639233"/>
                </a:cubicBezTo>
                <a:cubicBezTo>
                  <a:pt x="4172297" y="2618411"/>
                  <a:pt x="4229288" y="2569913"/>
                  <a:pt x="4300350" y="2560010"/>
                </a:cubicBezTo>
                <a:cubicBezTo>
                  <a:pt x="4238826" y="2634409"/>
                  <a:pt x="4159659" y="2683415"/>
                  <a:pt x="4084784" y="2737500"/>
                </a:cubicBezTo>
                <a:cubicBezTo>
                  <a:pt x="4063322" y="2752735"/>
                  <a:pt x="4041622" y="2763146"/>
                  <a:pt x="4036853" y="2796409"/>
                </a:cubicBezTo>
                <a:cubicBezTo>
                  <a:pt x="4027552" y="2860905"/>
                  <a:pt x="3999653" y="2914228"/>
                  <a:pt x="3940039" y="2942666"/>
                </a:cubicBezTo>
                <a:cubicBezTo>
                  <a:pt x="3939562" y="2942922"/>
                  <a:pt x="3942900" y="2952571"/>
                  <a:pt x="3944808" y="2959171"/>
                </a:cubicBezTo>
                <a:cubicBezTo>
                  <a:pt x="3981292" y="2961204"/>
                  <a:pt x="4010145" y="2923115"/>
                  <a:pt x="4056645" y="2935557"/>
                </a:cubicBezTo>
                <a:cubicBezTo>
                  <a:pt x="4012052" y="2987356"/>
                  <a:pt x="3974853" y="3033825"/>
                  <a:pt x="3911662" y="3058455"/>
                </a:cubicBezTo>
                <a:cubicBezTo>
                  <a:pt x="3861109" y="3078006"/>
                  <a:pt x="3798633" y="3089433"/>
                  <a:pt x="3761910" y="3152912"/>
                </a:cubicBezTo>
                <a:cubicBezTo>
                  <a:pt x="3804594" y="3165356"/>
                  <a:pt x="3836310" y="3149613"/>
                  <a:pt x="3868264" y="3138440"/>
                </a:cubicBezTo>
                <a:cubicBezTo>
                  <a:pt x="3917147" y="3121173"/>
                  <a:pt x="3965554" y="3101622"/>
                  <a:pt x="4014438" y="3084354"/>
                </a:cubicBezTo>
                <a:cubicBezTo>
                  <a:pt x="4033038" y="3077753"/>
                  <a:pt x="4053307" y="3073181"/>
                  <a:pt x="4065229" y="3104668"/>
                </a:cubicBezTo>
                <a:cubicBezTo>
                  <a:pt x="4002991" y="3111271"/>
                  <a:pt x="3965792" y="3153929"/>
                  <a:pt x="3926686" y="3194048"/>
                </a:cubicBezTo>
                <a:cubicBezTo>
                  <a:pt x="3904746" y="3216647"/>
                  <a:pt x="3886862" y="3246864"/>
                  <a:pt x="3847279" y="3235438"/>
                </a:cubicBezTo>
                <a:cubicBezTo>
                  <a:pt x="3826532" y="3229344"/>
                  <a:pt x="3813418" y="3246355"/>
                  <a:pt x="3815565" y="3267177"/>
                </a:cubicBezTo>
                <a:cubicBezTo>
                  <a:pt x="3823433" y="3340561"/>
                  <a:pt x="3775026" y="3366206"/>
                  <a:pt x="3724950" y="3380425"/>
                </a:cubicBezTo>
                <a:cubicBezTo>
                  <a:pt x="3630043" y="3407087"/>
                  <a:pt x="3551113" y="3469805"/>
                  <a:pt x="3458831" y="3504084"/>
                </a:cubicBezTo>
                <a:cubicBezTo>
                  <a:pt x="3369170" y="3537348"/>
                  <a:pt x="3299779" y="3616317"/>
                  <a:pt x="3209882" y="3657707"/>
                </a:cubicBezTo>
                <a:cubicBezTo>
                  <a:pt x="3144781" y="3687670"/>
                  <a:pt x="3082544" y="3726265"/>
                  <a:pt x="3015536" y="3753434"/>
                </a:cubicBezTo>
                <a:cubicBezTo>
                  <a:pt x="2856963" y="3817676"/>
                  <a:pt x="2695288" y="3869222"/>
                  <a:pt x="2524314" y="3876585"/>
                </a:cubicBezTo>
                <a:cubicBezTo>
                  <a:pt x="2383147" y="3882426"/>
                  <a:pt x="1158667" y="3876841"/>
                  <a:pt x="661243" y="3041189"/>
                </a:cubicBezTo>
                <a:cubicBezTo>
                  <a:pt x="651705" y="3037125"/>
                  <a:pt x="640975" y="3026461"/>
                  <a:pt x="637637" y="3016303"/>
                </a:cubicBezTo>
                <a:cubicBezTo>
                  <a:pt x="621659" y="2968820"/>
                  <a:pt x="582552" y="2948253"/>
                  <a:pt x="547261" y="2922608"/>
                </a:cubicBezTo>
                <a:cubicBezTo>
                  <a:pt x="516261" y="2900009"/>
                  <a:pt x="483353" y="2876394"/>
                  <a:pt x="470476" y="2838305"/>
                </a:cubicBezTo>
                <a:cubicBezTo>
                  <a:pt x="453546" y="2787522"/>
                  <a:pt x="501714" y="2829165"/>
                  <a:pt x="510538" y="2809867"/>
                </a:cubicBezTo>
                <a:cubicBezTo>
                  <a:pt x="492177" y="2783460"/>
                  <a:pt x="463799" y="2759336"/>
                  <a:pt x="456407" y="2729374"/>
                </a:cubicBezTo>
                <a:cubicBezTo>
                  <a:pt x="429463" y="2621204"/>
                  <a:pt x="371278" y="2542489"/>
                  <a:pt x="284241" y="2481294"/>
                </a:cubicBezTo>
                <a:cubicBezTo>
                  <a:pt x="259203" y="2463774"/>
                  <a:pt x="242750" y="2431779"/>
                  <a:pt x="208651" y="2426702"/>
                </a:cubicBezTo>
                <a:cubicBezTo>
                  <a:pt x="132821" y="2415529"/>
                  <a:pt x="156667" y="2328180"/>
                  <a:pt x="116605" y="2289331"/>
                </a:cubicBezTo>
                <a:cubicBezTo>
                  <a:pt x="108974" y="2281966"/>
                  <a:pt x="102060" y="2267494"/>
                  <a:pt x="103490" y="2257592"/>
                </a:cubicBezTo>
                <a:cubicBezTo>
                  <a:pt x="105635" y="2243370"/>
                  <a:pt x="114698" y="2229913"/>
                  <a:pt x="122328" y="2217216"/>
                </a:cubicBezTo>
                <a:cubicBezTo>
                  <a:pt x="130198" y="2204521"/>
                  <a:pt x="142119" y="2193348"/>
                  <a:pt x="136397" y="2176590"/>
                </a:cubicBezTo>
                <a:cubicBezTo>
                  <a:pt x="134014" y="2169734"/>
                  <a:pt x="135681" y="2145866"/>
                  <a:pt x="118036" y="2164655"/>
                </a:cubicBezTo>
                <a:cubicBezTo>
                  <a:pt x="69629" y="2216201"/>
                  <a:pt x="41491" y="2167450"/>
                  <a:pt x="0" y="2144088"/>
                </a:cubicBezTo>
                <a:cubicBezTo>
                  <a:pt x="33383" y="2119965"/>
                  <a:pt x="63429" y="2102953"/>
                  <a:pt x="68437" y="2066897"/>
                </a:cubicBezTo>
                <a:cubicBezTo>
                  <a:pt x="78690" y="1992498"/>
                  <a:pt x="122565" y="1958473"/>
                  <a:pt x="189096" y="1951871"/>
                </a:cubicBezTo>
                <a:cubicBezTo>
                  <a:pt x="164535" y="1880012"/>
                  <a:pt x="164535" y="1880012"/>
                  <a:pt x="243942" y="1870107"/>
                </a:cubicBezTo>
                <a:cubicBezTo>
                  <a:pt x="213419" y="1824403"/>
                  <a:pt x="213419" y="1812722"/>
                  <a:pt x="250381" y="1796979"/>
                </a:cubicBezTo>
                <a:cubicBezTo>
                  <a:pt x="285911" y="1781998"/>
                  <a:pt x="325255" y="1776919"/>
                  <a:pt x="358164" y="1753813"/>
                </a:cubicBezTo>
                <a:cubicBezTo>
                  <a:pt x="327879" y="1695412"/>
                  <a:pt x="319295" y="1627615"/>
                  <a:pt x="256819" y="1599175"/>
                </a:cubicBezTo>
                <a:cubicBezTo>
                  <a:pt x="247042" y="1594859"/>
                  <a:pt x="240366" y="1577338"/>
                  <a:pt x="246564" y="1567182"/>
                </a:cubicBezTo>
                <a:cubicBezTo>
                  <a:pt x="269218" y="1530364"/>
                  <a:pt x="236788" y="1460535"/>
                  <a:pt x="307371" y="1452664"/>
                </a:cubicBezTo>
                <a:cubicBezTo>
                  <a:pt x="316195" y="1451902"/>
                  <a:pt x="324303" y="1444284"/>
                  <a:pt x="317387" y="1434381"/>
                </a:cubicBezTo>
                <a:cubicBezTo>
                  <a:pt x="293540" y="1399848"/>
                  <a:pt x="322394" y="1402133"/>
                  <a:pt x="339801" y="1397816"/>
                </a:cubicBezTo>
                <a:cubicBezTo>
                  <a:pt x="360787" y="1392485"/>
                  <a:pt x="384632" y="1407720"/>
                  <a:pt x="404186" y="1388929"/>
                </a:cubicBezTo>
                <a:cubicBezTo>
                  <a:pt x="399654" y="1369123"/>
                  <a:pt x="382725" y="1369377"/>
                  <a:pt x="370802" y="1363030"/>
                </a:cubicBezTo>
                <a:cubicBezTo>
                  <a:pt x="335987" y="1344747"/>
                  <a:pt x="307609" y="1322911"/>
                  <a:pt x="305940" y="1275427"/>
                </a:cubicBezTo>
                <a:cubicBezTo>
                  <a:pt x="304749" y="1237085"/>
                  <a:pt x="300933" y="1203314"/>
                  <a:pt x="349102" y="1191633"/>
                </a:cubicBezTo>
                <a:cubicBezTo>
                  <a:pt x="369132" y="1186808"/>
                  <a:pt x="363408" y="1159132"/>
                  <a:pt x="351962" y="1145419"/>
                </a:cubicBezTo>
                <a:cubicBezTo>
                  <a:pt x="331455" y="1121043"/>
                  <a:pt x="314526" y="1088542"/>
                  <a:pt x="279233" y="1086257"/>
                </a:cubicBezTo>
                <a:cubicBezTo>
                  <a:pt x="257772" y="1084734"/>
                  <a:pt x="241318" y="1074575"/>
                  <a:pt x="224388" y="1062896"/>
                </a:cubicBezTo>
                <a:cubicBezTo>
                  <a:pt x="212228" y="1054515"/>
                  <a:pt x="197681" y="1047406"/>
                  <a:pt x="199111" y="1029379"/>
                </a:cubicBezTo>
                <a:cubicBezTo>
                  <a:pt x="200542" y="1012112"/>
                  <a:pt x="214610" y="1005002"/>
                  <a:pt x="228919" y="1001447"/>
                </a:cubicBezTo>
                <a:cubicBezTo>
                  <a:pt x="276611" y="990021"/>
                  <a:pt x="321440" y="973262"/>
                  <a:pt x="361264" y="934920"/>
                </a:cubicBezTo>
                <a:cubicBezTo>
                  <a:pt x="334794" y="914607"/>
                  <a:pt x="309518" y="899879"/>
                  <a:pt x="289964" y="879311"/>
                </a:cubicBezTo>
                <a:cubicBezTo>
                  <a:pt x="242750" y="829544"/>
                  <a:pt x="642644" y="672875"/>
                  <a:pt x="662674" y="617012"/>
                </a:cubicBezTo>
                <a:cubicBezTo>
                  <a:pt x="668873" y="599745"/>
                  <a:pt x="690096" y="581971"/>
                  <a:pt x="707744" y="576892"/>
                </a:cubicBezTo>
                <a:cubicBezTo>
                  <a:pt x="790487" y="553024"/>
                  <a:pt x="862262" y="499446"/>
                  <a:pt x="946915" y="479640"/>
                </a:cubicBezTo>
                <a:cubicBezTo>
                  <a:pt x="1026799" y="460851"/>
                  <a:pt x="1105490" y="435712"/>
                  <a:pt x="1193003" y="410829"/>
                </a:cubicBezTo>
                <a:cubicBezTo>
                  <a:pt x="1139351" y="348364"/>
                  <a:pt x="1044206" y="355728"/>
                  <a:pt x="1022030" y="265586"/>
                </a:cubicBezTo>
                <a:cubicBezTo>
                  <a:pt x="1108590" y="242225"/>
                  <a:pt x="1199679" y="268888"/>
                  <a:pt x="1283141" y="231814"/>
                </a:cubicBezTo>
                <a:cubicBezTo>
                  <a:pt x="1290295" y="228514"/>
                  <a:pt x="1300072" y="231814"/>
                  <a:pt x="1308655" y="232831"/>
                </a:cubicBezTo>
                <a:cubicBezTo>
                  <a:pt x="1480584" y="252636"/>
                  <a:pt x="1651797" y="235371"/>
                  <a:pt x="1821341" y="210485"/>
                </a:cubicBezTo>
                <a:cubicBezTo>
                  <a:pt x="2065522" y="174938"/>
                  <a:pt x="2310657" y="152338"/>
                  <a:pt x="2556268" y="136340"/>
                </a:cubicBezTo>
                <a:cubicBezTo>
                  <a:pt x="2759196" y="123136"/>
                  <a:pt x="2962599" y="117297"/>
                  <a:pt x="3164574" y="91905"/>
                </a:cubicBezTo>
                <a:cubicBezTo>
                  <a:pt x="3380616" y="64736"/>
                  <a:pt x="3596420" y="34011"/>
                  <a:pt x="3812226" y="5572"/>
                </a:cubicBezTo>
                <a:cubicBezTo>
                  <a:pt x="3822002" y="4301"/>
                  <a:pt x="3832792" y="302"/>
                  <a:pt x="3843224" y="1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36950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14DB47B-6C2B-46D1-9B08-00E098C72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DBEE9-1AD6-D7E8-7D0D-DEF35D529D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1093" y="4964699"/>
            <a:ext cx="8686619" cy="715368"/>
          </a:xfrm>
        </p:spPr>
        <p:txBody>
          <a:bodyPr anchor="b">
            <a:normAutofit/>
          </a:bodyPr>
          <a:lstStyle/>
          <a:p>
            <a:r>
              <a:rPr lang="en-US" sz="1800" i="0" dirty="0">
                <a:latin typeface="Calibri" panose="020F0502020204030204" pitchFamily="34" charset="0"/>
              </a:rPr>
              <a:t>Gynecology handles over </a:t>
            </a:r>
            <a:r>
              <a:rPr lang="en-US" sz="1800" b="1" i="0" dirty="0">
                <a:latin typeface="Calibri" panose="020F0502020204030204" pitchFamily="34" charset="0"/>
              </a:rPr>
              <a:t>45,000</a:t>
            </a:r>
            <a:r>
              <a:rPr lang="en-US" sz="1800" i="0" dirty="0">
                <a:latin typeface="Calibri" panose="020F0502020204030204" pitchFamily="34" charset="0"/>
              </a:rPr>
              <a:t> trauma and </a:t>
            </a:r>
            <a:r>
              <a:rPr lang="en-US" sz="1800" b="1" i="0" dirty="0">
                <a:latin typeface="Calibri" panose="020F0502020204030204" pitchFamily="34" charset="0"/>
              </a:rPr>
              <a:t>40,000</a:t>
            </a:r>
            <a:r>
              <a:rPr lang="en-US" sz="1800" i="0" dirty="0">
                <a:latin typeface="Calibri" panose="020F0502020204030204" pitchFamily="34" charset="0"/>
              </a:rPr>
              <a:t> emergency cases—consider allocating more resources to this department to manage the high volume of critical cases.</a:t>
            </a:r>
            <a:endParaRPr lang="en-CA" sz="1800" i="0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2CAB22F-C94D-4D1A-8531-1B154644C4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3802990"/>
              </p:ext>
            </p:extLst>
          </p:nvPr>
        </p:nvGraphicFramePr>
        <p:xfrm>
          <a:off x="1253659" y="88750"/>
          <a:ext cx="8840954" cy="36980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9018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50"/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 uiExpand="1">
        <p:bldSub>
          <a:bldChart bld="series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14DB47B-6C2B-46D1-9B08-00E098C72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DBEE9-1AD6-D7E8-7D0D-DEF35D529D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6669" y="4904509"/>
            <a:ext cx="8809986" cy="873711"/>
          </a:xfrm>
        </p:spPr>
        <p:txBody>
          <a:bodyPr anchor="b">
            <a:normAutofit/>
          </a:bodyPr>
          <a:lstStyle/>
          <a:p>
            <a:r>
              <a:rPr lang="en-US" sz="1800" b="1" i="0" dirty="0">
                <a:solidFill>
                  <a:srgbClr val="92D050"/>
                </a:solidFill>
                <a:latin typeface="Calibri" panose="020F0502020204030204" pitchFamily="34" charset="0"/>
              </a:rPr>
              <a:t>Trauma</a:t>
            </a:r>
            <a:r>
              <a:rPr lang="en-US" sz="1800" i="0" dirty="0">
                <a:latin typeface="Calibri" panose="020F0502020204030204" pitchFamily="34" charset="0"/>
              </a:rPr>
              <a:t> cases peak at over 25,000 in the </a:t>
            </a:r>
            <a:r>
              <a:rPr lang="en-US" sz="1800" b="1" i="0" dirty="0">
                <a:latin typeface="Calibri" panose="020F0502020204030204" pitchFamily="34" charset="0"/>
              </a:rPr>
              <a:t>41-50</a:t>
            </a:r>
            <a:r>
              <a:rPr lang="en-US" sz="1800" i="0" dirty="0">
                <a:latin typeface="Calibri" panose="020F0502020204030204" pitchFamily="34" charset="0"/>
              </a:rPr>
              <a:t> age group, while emergency cases are also highest in the 41-50 age group with </a:t>
            </a:r>
            <a:r>
              <a:rPr lang="en-US" sz="1800" b="1" i="0" dirty="0">
                <a:latin typeface="Calibri" panose="020F0502020204030204" pitchFamily="34" charset="0"/>
              </a:rPr>
              <a:t>16,875</a:t>
            </a:r>
            <a:r>
              <a:rPr lang="en-US" sz="1800" i="0" dirty="0">
                <a:latin typeface="Calibri" panose="020F0502020204030204" pitchFamily="34" charset="0"/>
              </a:rPr>
              <a:t> admissions—focus on trauma prevention and emergency preparedness for these age groups (31-60).</a:t>
            </a:r>
            <a:endParaRPr lang="en-CA" sz="1800" i="0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23A86DD-E818-4488-80F5-3E565CDAD7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6190317"/>
              </p:ext>
            </p:extLst>
          </p:nvPr>
        </p:nvGraphicFramePr>
        <p:xfrm>
          <a:off x="1363575" y="344131"/>
          <a:ext cx="8916497" cy="39969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6162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20"/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2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2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600"/>
                                        <p:tgtEl>
                                          <p:spTgt spid="6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2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6" grpId="0" uiExpand="1">
        <p:bldSub>
          <a:bldChart bld="series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14DB47B-6C2B-46D1-9B08-00E098C72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DBEE9-1AD6-D7E8-7D0D-DEF35D529D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6669" y="5244480"/>
            <a:ext cx="8809986" cy="977985"/>
          </a:xfrm>
        </p:spPr>
        <p:txBody>
          <a:bodyPr anchor="b">
            <a:normAutofit/>
          </a:bodyPr>
          <a:lstStyle/>
          <a:p>
            <a:r>
              <a:rPr lang="en-US" sz="1800" i="0" dirty="0">
                <a:latin typeface="Calibri" panose="020F0502020204030204" pitchFamily="34" charset="0"/>
              </a:rPr>
              <a:t>Patients with extreme </a:t>
            </a:r>
            <a:r>
              <a:rPr lang="en-US" sz="1800" b="1" i="0" dirty="0">
                <a:solidFill>
                  <a:srgbClr val="92D050"/>
                </a:solidFill>
                <a:latin typeface="Calibri" panose="020F0502020204030204" pitchFamily="34" charset="0"/>
              </a:rPr>
              <a:t>trauma</a:t>
            </a:r>
            <a:r>
              <a:rPr lang="en-US" sz="1800" i="0" dirty="0">
                <a:latin typeface="Calibri" panose="020F0502020204030204" pitchFamily="34" charset="0"/>
              </a:rPr>
              <a:t> have the longest average stay at </a:t>
            </a:r>
            <a:r>
              <a:rPr lang="en-US" sz="1800" b="1" i="0" dirty="0">
                <a:latin typeface="Calibri" panose="020F0502020204030204" pitchFamily="34" charset="0"/>
              </a:rPr>
              <a:t>41 days</a:t>
            </a:r>
            <a:r>
              <a:rPr lang="en-US" sz="1800" i="0" dirty="0">
                <a:latin typeface="Calibri" panose="020F0502020204030204" pitchFamily="34" charset="0"/>
              </a:rPr>
              <a:t>, while </a:t>
            </a:r>
            <a:r>
              <a:rPr lang="en-US" sz="1800" b="1" i="0" dirty="0">
                <a:solidFill>
                  <a:srgbClr val="7030A0"/>
                </a:solidFill>
                <a:latin typeface="Calibri" panose="020F0502020204030204" pitchFamily="34" charset="0"/>
              </a:rPr>
              <a:t>emergency</a:t>
            </a:r>
            <a:r>
              <a:rPr lang="en-US" sz="1800" i="0" dirty="0">
                <a:latin typeface="Calibri" panose="020F0502020204030204" pitchFamily="34" charset="0"/>
              </a:rPr>
              <a:t> and </a:t>
            </a:r>
            <a:r>
              <a:rPr lang="en-US" sz="1800" b="1" i="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</a:rPr>
              <a:t>urgent</a:t>
            </a:r>
            <a:r>
              <a:rPr lang="en-US" sz="1800" i="0" dirty="0">
                <a:latin typeface="Calibri" panose="020F0502020204030204" pitchFamily="34" charset="0"/>
              </a:rPr>
              <a:t> cases average </a:t>
            </a:r>
            <a:r>
              <a:rPr lang="en-US" sz="1800" b="1" i="0" dirty="0">
                <a:latin typeface="Calibri" panose="020F0502020204030204" pitchFamily="34" charset="0"/>
              </a:rPr>
              <a:t>38 days</a:t>
            </a:r>
            <a:r>
              <a:rPr lang="en-US" sz="1800" i="0" dirty="0">
                <a:latin typeface="Calibri" panose="020F0502020204030204" pitchFamily="34" charset="0"/>
              </a:rPr>
              <a:t>—consider process improvements to reduce stays for extreme trauma cases.</a:t>
            </a:r>
            <a:endParaRPr lang="en-CA" sz="1800" i="0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25D64444-F3C2-4CD7-A645-CF438A5D38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7474295"/>
              </p:ext>
            </p:extLst>
          </p:nvPr>
        </p:nvGraphicFramePr>
        <p:xfrm>
          <a:off x="906669" y="289905"/>
          <a:ext cx="9792422" cy="4319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5109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3" grpId="0" uiExpand="1">
        <p:bldSub>
          <a:bldChart bld="series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14DB47B-6C2B-46D1-9B08-00E098C72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DBEE9-1AD6-D7E8-7D0D-DEF35D529D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3680" y="5009321"/>
            <a:ext cx="8809986" cy="860719"/>
          </a:xfrm>
        </p:spPr>
        <p:txBody>
          <a:bodyPr anchor="b">
            <a:normAutofit/>
          </a:bodyPr>
          <a:lstStyle/>
          <a:p>
            <a:r>
              <a:rPr lang="en-US" sz="1800" b="1" i="0" dirty="0">
                <a:latin typeface="Calibri" panose="020F0502020204030204" pitchFamily="34" charset="0"/>
              </a:rPr>
              <a:t>Ward S </a:t>
            </a:r>
            <a:r>
              <a:rPr lang="en-US" sz="1800" i="0" dirty="0">
                <a:latin typeface="Calibri" panose="020F0502020204030204" pitchFamily="34" charset="0"/>
              </a:rPr>
              <a:t>has the longest average stay at </a:t>
            </a:r>
            <a:r>
              <a:rPr lang="en-US" sz="1800" b="1" i="0" dirty="0">
                <a:latin typeface="Calibri" panose="020F0502020204030204" pitchFamily="34" charset="0"/>
              </a:rPr>
              <a:t>43 days</a:t>
            </a:r>
            <a:r>
              <a:rPr lang="en-US" sz="1800" i="0" dirty="0">
                <a:latin typeface="Calibri" panose="020F0502020204030204" pitchFamily="34" charset="0"/>
              </a:rPr>
              <a:t>, while Ward U has the shortest at </a:t>
            </a:r>
            <a:r>
              <a:rPr lang="en-US" sz="1800" b="1" i="0" dirty="0">
                <a:latin typeface="Calibri" panose="020F0502020204030204" pitchFamily="34" charset="0"/>
              </a:rPr>
              <a:t>25 days</a:t>
            </a:r>
            <a:r>
              <a:rPr lang="en-US" sz="1800" i="0" dirty="0">
                <a:latin typeface="Calibri" panose="020F0502020204030204" pitchFamily="34" charset="0"/>
              </a:rPr>
              <a:t>—explore applying Ward U's efficiency strategies to reduce stay durations in Ward S.</a:t>
            </a:r>
            <a:endParaRPr lang="en-CA" sz="1800" i="0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928FB0A-FB37-4414-8542-AF9EDE7E71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9944670"/>
              </p:ext>
            </p:extLst>
          </p:nvPr>
        </p:nvGraphicFramePr>
        <p:xfrm>
          <a:off x="1484167" y="429491"/>
          <a:ext cx="8809986" cy="4075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06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 uiExpand="1">
        <p:bldSub>
          <a:bldChart bld="category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14DB47B-6C2B-46D1-9B08-00E098C72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DBEE9-1AD6-D7E8-7D0D-DEF35D529D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1937" y="5299588"/>
            <a:ext cx="8809986" cy="1075030"/>
          </a:xfrm>
        </p:spPr>
        <p:txBody>
          <a:bodyPr anchor="b">
            <a:normAutofit fontScale="90000"/>
          </a:bodyPr>
          <a:lstStyle/>
          <a:p>
            <a:r>
              <a:rPr lang="en-US" sz="1800" b="1" i="0" dirty="0">
                <a:latin typeface="Calibri" panose="020F0502020204030204" pitchFamily="34" charset="0"/>
              </a:rPr>
              <a:t>Ward R </a:t>
            </a:r>
            <a:r>
              <a:rPr lang="en-US" sz="1800" i="0" dirty="0">
                <a:latin typeface="Calibri" panose="020F0502020204030204" pitchFamily="34" charset="0"/>
              </a:rPr>
              <a:t>has </a:t>
            </a:r>
            <a:r>
              <a:rPr lang="en-US" sz="1800" b="1" i="0" dirty="0">
                <a:latin typeface="Calibri" panose="020F0502020204030204" pitchFamily="34" charset="0"/>
              </a:rPr>
              <a:t>90,538</a:t>
            </a:r>
            <a:r>
              <a:rPr lang="en-US" sz="1800" i="0" dirty="0">
                <a:latin typeface="Calibri" panose="020F0502020204030204" pitchFamily="34" charset="0"/>
              </a:rPr>
              <a:t> admissions and </a:t>
            </a:r>
            <a:r>
              <a:rPr lang="en-US" sz="1800" b="1" i="0" dirty="0">
                <a:latin typeface="Calibri" panose="020F0502020204030204" pitchFamily="34" charset="0"/>
              </a:rPr>
              <a:t>3</a:t>
            </a:r>
            <a:r>
              <a:rPr lang="en-US" sz="1800" i="0" dirty="0">
                <a:latin typeface="Calibri" panose="020F0502020204030204" pitchFamily="34" charset="0"/>
              </a:rPr>
              <a:t> extra rooms, while Ward P has </a:t>
            </a:r>
            <a:r>
              <a:rPr lang="en-US" sz="1800" b="1" i="0" dirty="0">
                <a:latin typeface="Calibri" panose="020F0502020204030204" pitchFamily="34" charset="0"/>
              </a:rPr>
              <a:t>3,376</a:t>
            </a:r>
            <a:r>
              <a:rPr lang="en-US" sz="1800" i="0" dirty="0">
                <a:latin typeface="Calibri" panose="020F0502020204030204" pitchFamily="34" charset="0"/>
              </a:rPr>
              <a:t> admissions with the most extra rooms (</a:t>
            </a:r>
            <a:r>
              <a:rPr lang="en-US" sz="1800" b="1" i="0" dirty="0">
                <a:latin typeface="Calibri" panose="020F0502020204030204" pitchFamily="34" charset="0"/>
              </a:rPr>
              <a:t>5</a:t>
            </a:r>
            <a:r>
              <a:rPr lang="en-US" sz="1800" i="0" dirty="0">
                <a:latin typeface="Calibri" panose="020F0502020204030204" pitchFamily="34" charset="0"/>
              </a:rPr>
              <a:t>). </a:t>
            </a:r>
            <a:br>
              <a:rPr lang="en-US" sz="1800" i="0" dirty="0">
                <a:latin typeface="Calibri" panose="020F0502020204030204" pitchFamily="34" charset="0"/>
              </a:rPr>
            </a:br>
            <a:r>
              <a:rPr lang="en-US" sz="1800" b="1" i="0" dirty="0">
                <a:latin typeface="Calibri" panose="020F0502020204030204" pitchFamily="34" charset="0"/>
              </a:rPr>
              <a:t>Ward U </a:t>
            </a:r>
            <a:r>
              <a:rPr lang="en-US" sz="1800" i="0" dirty="0">
                <a:latin typeface="Calibri" panose="020F0502020204030204" pitchFamily="34" charset="0"/>
              </a:rPr>
              <a:t>shows the lowest admissions with </a:t>
            </a:r>
            <a:r>
              <a:rPr lang="en-US" sz="1800" b="1" i="0" dirty="0">
                <a:latin typeface="Calibri" panose="020F0502020204030204" pitchFamily="34" charset="0"/>
              </a:rPr>
              <a:t>3</a:t>
            </a:r>
            <a:r>
              <a:rPr lang="en-US" sz="1800" i="0" dirty="0">
                <a:latin typeface="Calibri" panose="020F0502020204030204" pitchFamily="34" charset="0"/>
              </a:rPr>
              <a:t> extra rooms—consider reallocating resources from Ward U to busier wards like R</a:t>
            </a:r>
            <a:endParaRPr lang="en-CA" sz="1800" i="0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476AD76-4E98-4FD2-AC7D-8A3A26A062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1927153"/>
              </p:ext>
            </p:extLst>
          </p:nvPr>
        </p:nvGraphicFramePr>
        <p:xfrm>
          <a:off x="1560443" y="218661"/>
          <a:ext cx="8676861" cy="4562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4049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 uiExpand="1">
        <p:bldSub>
          <a:bldChart bld="category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graph&#10;&#10;Description automatically generated">
            <a:extLst>
              <a:ext uri="{FF2B5EF4-FFF2-40B4-BE49-F238E27FC236}">
                <a16:creationId xmlns:a16="http://schemas.microsoft.com/office/drawing/2014/main" id="{61A8D081-D4C6-B0E4-03E0-F87BE184C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13" y="357809"/>
            <a:ext cx="11638722" cy="567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02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: Shape 42">
            <a:extLst>
              <a:ext uri="{FF2B5EF4-FFF2-40B4-BE49-F238E27FC236}">
                <a16:creationId xmlns:a16="http://schemas.microsoft.com/office/drawing/2014/main" id="{13B7BB51-92B8-4089-8DAB-1202A4D1C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2E24B5A8-B2F1-4DC0-B421-E1DC2BB684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DBEE9-1AD6-D7E8-7D0D-DEF35D529D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667" y="267493"/>
            <a:ext cx="6125968" cy="6552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729398-06E7-5027-9758-AEFB17210D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294" y="1386348"/>
            <a:ext cx="7095679" cy="2611776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 font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cap="none" dirty="0">
                <a:latin typeface="Calibri" panose="020F0502020204030204" pitchFamily="34" charset="0"/>
                <a:cs typeface="Calibri" panose="020F0502020204030204" pitchFamily="34" charset="0"/>
              </a:rPr>
              <a:t>The hospital faces significant demand for trauma and emergency care, particularly in </a:t>
            </a:r>
            <a:r>
              <a:rPr lang="en-US" sz="20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gynecology</a:t>
            </a:r>
            <a:r>
              <a:rPr lang="en-US" sz="2000" cap="none" dirty="0">
                <a:latin typeface="Calibri" panose="020F0502020204030204" pitchFamily="34" charset="0"/>
                <a:cs typeface="Calibri" panose="020F0502020204030204" pitchFamily="34" charset="0"/>
              </a:rPr>
              <a:t> and for patients aged </a:t>
            </a:r>
            <a:r>
              <a:rPr lang="en-US" sz="20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31-60 years</a:t>
            </a:r>
            <a:r>
              <a:rPr lang="en-US" sz="2000" cap="none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28600" font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28600" font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Ward S </a:t>
            </a:r>
            <a:r>
              <a:rPr lang="en-US" sz="2000" cap="none" dirty="0">
                <a:latin typeface="Calibri" panose="020F0502020204030204" pitchFamily="34" charset="0"/>
                <a:cs typeface="Calibri" panose="020F0502020204030204" pitchFamily="34" charset="0"/>
              </a:rPr>
              <a:t>has the longest average stay at 43 days, while Ward U has the shortest at 25 days. However, </a:t>
            </a:r>
            <a:r>
              <a:rPr lang="en-US" sz="20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Ward U </a:t>
            </a:r>
            <a:r>
              <a:rPr lang="en-US" sz="2000" cap="none" dirty="0">
                <a:latin typeface="Calibri" panose="020F0502020204030204" pitchFamily="34" charset="0"/>
                <a:cs typeface="Calibri" panose="020F0502020204030204" pitchFamily="34" charset="0"/>
              </a:rPr>
              <a:t>also has next to low admissions, indicating lower patient volumes or less critical cases. </a:t>
            </a:r>
          </a:p>
          <a:p>
            <a:pPr marL="285750" indent="-228600" font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Network connection abstract against a white background">
            <a:extLst>
              <a:ext uri="{FF2B5EF4-FFF2-40B4-BE49-F238E27FC236}">
                <a16:creationId xmlns:a16="http://schemas.microsoft.com/office/drawing/2014/main" id="{59230727-4CF1-2617-F1C2-336E57B796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7547"/>
          <a:stretch/>
        </p:blipFill>
        <p:spPr>
          <a:xfrm>
            <a:off x="7751004" y="340091"/>
            <a:ext cx="3726211" cy="3016556"/>
          </a:xfrm>
          <a:custGeom>
            <a:avLst/>
            <a:gdLst/>
            <a:ahLst/>
            <a:cxnLst/>
            <a:rect l="l" t="t" r="r" b="b"/>
            <a:pathLst>
              <a:path w="5008963" h="4055009">
                <a:moveTo>
                  <a:pt x="4260" y="2364194"/>
                </a:moveTo>
                <a:lnTo>
                  <a:pt x="6339" y="2376109"/>
                </a:lnTo>
                <a:cubicBezTo>
                  <a:pt x="8263" y="2386693"/>
                  <a:pt x="10534" y="2398797"/>
                  <a:pt x="13016" y="2411650"/>
                </a:cubicBezTo>
                <a:lnTo>
                  <a:pt x="16544" y="2429412"/>
                </a:lnTo>
                <a:lnTo>
                  <a:pt x="15029" y="2430148"/>
                </a:lnTo>
                <a:cubicBezTo>
                  <a:pt x="7176" y="2425568"/>
                  <a:pt x="3382" y="2403865"/>
                  <a:pt x="3537" y="2374995"/>
                </a:cubicBezTo>
                <a:close/>
                <a:moveTo>
                  <a:pt x="1" y="2337056"/>
                </a:moveTo>
                <a:cubicBezTo>
                  <a:pt x="-2" y="2335024"/>
                  <a:pt x="574" y="2335993"/>
                  <a:pt x="1595" y="2339216"/>
                </a:cubicBezTo>
                <a:lnTo>
                  <a:pt x="5078" y="2352002"/>
                </a:lnTo>
                <a:lnTo>
                  <a:pt x="4260" y="2364194"/>
                </a:lnTo>
                <a:lnTo>
                  <a:pt x="1733" y="2349698"/>
                </a:lnTo>
                <a:cubicBezTo>
                  <a:pt x="632" y="2342932"/>
                  <a:pt x="11" y="2338459"/>
                  <a:pt x="1" y="2337056"/>
                </a:cubicBezTo>
                <a:close/>
                <a:moveTo>
                  <a:pt x="4169659" y="1042396"/>
                </a:moveTo>
                <a:cubicBezTo>
                  <a:pt x="4159915" y="1050998"/>
                  <a:pt x="4150173" y="1059602"/>
                  <a:pt x="4140431" y="1068204"/>
                </a:cubicBezTo>
                <a:cubicBezTo>
                  <a:pt x="4146280" y="1065938"/>
                  <a:pt x="4152666" y="1063654"/>
                  <a:pt x="4158783" y="1061380"/>
                </a:cubicBezTo>
                <a:cubicBezTo>
                  <a:pt x="4163391" y="1056201"/>
                  <a:pt x="4168307" y="1051307"/>
                  <a:pt x="4172866" y="1045834"/>
                </a:cubicBezTo>
                <a:cubicBezTo>
                  <a:pt x="4171887" y="1044684"/>
                  <a:pt x="4170639" y="1043546"/>
                  <a:pt x="4169659" y="1042396"/>
                </a:cubicBezTo>
                <a:close/>
                <a:moveTo>
                  <a:pt x="3910544" y="636501"/>
                </a:moveTo>
                <a:cubicBezTo>
                  <a:pt x="3852087" y="688117"/>
                  <a:pt x="3793675" y="740025"/>
                  <a:pt x="3735217" y="791641"/>
                </a:cubicBezTo>
                <a:cubicBezTo>
                  <a:pt x="3736467" y="792782"/>
                  <a:pt x="3737447" y="793931"/>
                  <a:pt x="3738694" y="795071"/>
                </a:cubicBezTo>
                <a:cubicBezTo>
                  <a:pt x="3804727" y="750884"/>
                  <a:pt x="3866037" y="702128"/>
                  <a:pt x="3910544" y="636501"/>
                </a:cubicBezTo>
                <a:close/>
                <a:moveTo>
                  <a:pt x="4241368" y="227"/>
                </a:moveTo>
                <a:cubicBezTo>
                  <a:pt x="4243807" y="-335"/>
                  <a:pt x="4246349" y="22"/>
                  <a:pt x="4248912" y="2744"/>
                </a:cubicBezTo>
                <a:cubicBezTo>
                  <a:pt x="4253368" y="7322"/>
                  <a:pt x="4250995" y="13017"/>
                  <a:pt x="4248935" y="17224"/>
                </a:cubicBezTo>
                <a:cubicBezTo>
                  <a:pt x="4245220" y="24737"/>
                  <a:pt x="4241995" y="31937"/>
                  <a:pt x="4241447" y="40821"/>
                </a:cubicBezTo>
                <a:cubicBezTo>
                  <a:pt x="4240991" y="46747"/>
                  <a:pt x="4240623" y="53262"/>
                  <a:pt x="4245038" y="57545"/>
                </a:cubicBezTo>
                <a:cubicBezTo>
                  <a:pt x="4263399" y="75841"/>
                  <a:pt x="4253477" y="85041"/>
                  <a:pt x="4241589" y="95488"/>
                </a:cubicBezTo>
                <a:cubicBezTo>
                  <a:pt x="4225142" y="109637"/>
                  <a:pt x="4220917" y="129873"/>
                  <a:pt x="4228781" y="153546"/>
                </a:cubicBezTo>
                <a:cubicBezTo>
                  <a:pt x="4231847" y="163195"/>
                  <a:pt x="4231659" y="169112"/>
                  <a:pt x="4220634" y="169188"/>
                </a:cubicBezTo>
                <a:cubicBezTo>
                  <a:pt x="4216350" y="169332"/>
                  <a:pt x="4215765" y="172603"/>
                  <a:pt x="4214688" y="176184"/>
                </a:cubicBezTo>
                <a:cubicBezTo>
                  <a:pt x="4192917" y="260550"/>
                  <a:pt x="4154331" y="335138"/>
                  <a:pt x="4106293" y="404134"/>
                </a:cubicBezTo>
                <a:cubicBezTo>
                  <a:pt x="4067333" y="460118"/>
                  <a:pt x="4022759" y="510969"/>
                  <a:pt x="3976090" y="560416"/>
                </a:cubicBezTo>
                <a:cubicBezTo>
                  <a:pt x="3974703" y="561939"/>
                  <a:pt x="3973361" y="563757"/>
                  <a:pt x="3973001" y="566724"/>
                </a:cubicBezTo>
                <a:cubicBezTo>
                  <a:pt x="3997557" y="559988"/>
                  <a:pt x="4017706" y="547193"/>
                  <a:pt x="4036832" y="532955"/>
                </a:cubicBezTo>
                <a:cubicBezTo>
                  <a:pt x="4087679" y="495192"/>
                  <a:pt x="4128099" y="447137"/>
                  <a:pt x="4169187" y="399948"/>
                </a:cubicBezTo>
                <a:cubicBezTo>
                  <a:pt x="4194181" y="371032"/>
                  <a:pt x="4220107" y="342972"/>
                  <a:pt x="4248533" y="317192"/>
                </a:cubicBezTo>
                <a:cubicBezTo>
                  <a:pt x="4253271" y="312894"/>
                  <a:pt x="4256225" y="307475"/>
                  <a:pt x="4259179" y="302057"/>
                </a:cubicBezTo>
                <a:cubicBezTo>
                  <a:pt x="4260879" y="299044"/>
                  <a:pt x="4263159" y="296308"/>
                  <a:pt x="4267621" y="297340"/>
                </a:cubicBezTo>
                <a:cubicBezTo>
                  <a:pt x="4273199" y="298630"/>
                  <a:pt x="4274397" y="303023"/>
                  <a:pt x="4275596" y="307415"/>
                </a:cubicBezTo>
                <a:cubicBezTo>
                  <a:pt x="4279323" y="321474"/>
                  <a:pt x="4277741" y="334235"/>
                  <a:pt x="4272859" y="346516"/>
                </a:cubicBezTo>
                <a:cubicBezTo>
                  <a:pt x="4260092" y="377975"/>
                  <a:pt x="4237963" y="402657"/>
                  <a:pt x="4214851" y="426191"/>
                </a:cubicBezTo>
                <a:cubicBezTo>
                  <a:pt x="4184949" y="456454"/>
                  <a:pt x="4156291" y="487857"/>
                  <a:pt x="4131023" y="522101"/>
                </a:cubicBezTo>
                <a:cubicBezTo>
                  <a:pt x="4129233" y="524526"/>
                  <a:pt x="4125438" y="526132"/>
                  <a:pt x="4127793" y="532849"/>
                </a:cubicBezTo>
                <a:cubicBezTo>
                  <a:pt x="4144465" y="516625"/>
                  <a:pt x="4160110" y="500731"/>
                  <a:pt x="4176111" y="485417"/>
                </a:cubicBezTo>
                <a:cubicBezTo>
                  <a:pt x="4191845" y="470110"/>
                  <a:pt x="4207847" y="454796"/>
                  <a:pt x="4223625" y="439785"/>
                </a:cubicBezTo>
                <a:cubicBezTo>
                  <a:pt x="4227379" y="436112"/>
                  <a:pt x="4231180" y="430960"/>
                  <a:pt x="4238003" y="435163"/>
                </a:cubicBezTo>
                <a:cubicBezTo>
                  <a:pt x="4245093" y="439357"/>
                  <a:pt x="4245396" y="446735"/>
                  <a:pt x="4244671" y="452670"/>
                </a:cubicBezTo>
                <a:cubicBezTo>
                  <a:pt x="4242191" y="470190"/>
                  <a:pt x="4235650" y="485776"/>
                  <a:pt x="4225900" y="499698"/>
                </a:cubicBezTo>
                <a:cubicBezTo>
                  <a:pt x="4192447" y="545745"/>
                  <a:pt x="4151905" y="585821"/>
                  <a:pt x="4115062" y="629026"/>
                </a:cubicBezTo>
                <a:cubicBezTo>
                  <a:pt x="4095167" y="652452"/>
                  <a:pt x="4077366" y="677283"/>
                  <a:pt x="4060768" y="702961"/>
                </a:cubicBezTo>
                <a:cubicBezTo>
                  <a:pt x="4057055" y="708701"/>
                  <a:pt x="4058119" y="713984"/>
                  <a:pt x="4060431" y="720409"/>
                </a:cubicBezTo>
                <a:cubicBezTo>
                  <a:pt x="4069719" y="746397"/>
                  <a:pt x="4062743" y="755499"/>
                  <a:pt x="4035212" y="751401"/>
                </a:cubicBezTo>
                <a:cubicBezTo>
                  <a:pt x="4026688" y="750210"/>
                  <a:pt x="4021285" y="751870"/>
                  <a:pt x="4017125" y="758215"/>
                </a:cubicBezTo>
                <a:cubicBezTo>
                  <a:pt x="3967019" y="836737"/>
                  <a:pt x="3903854" y="903582"/>
                  <a:pt x="3832932" y="963597"/>
                </a:cubicBezTo>
                <a:cubicBezTo>
                  <a:pt x="3804017" y="987916"/>
                  <a:pt x="3773855" y="1011096"/>
                  <a:pt x="3742937" y="1032823"/>
                </a:cubicBezTo>
                <a:cubicBezTo>
                  <a:pt x="3743159" y="1034292"/>
                  <a:pt x="3743424" y="1036057"/>
                  <a:pt x="3743644" y="1037528"/>
                </a:cubicBezTo>
                <a:cubicBezTo>
                  <a:pt x="3744223" y="1039576"/>
                  <a:pt x="3744667" y="1040744"/>
                  <a:pt x="3745199" y="1042499"/>
                </a:cubicBezTo>
                <a:cubicBezTo>
                  <a:pt x="3788365" y="1009130"/>
                  <a:pt x="3830861" y="974896"/>
                  <a:pt x="3872023" y="938935"/>
                </a:cubicBezTo>
                <a:cubicBezTo>
                  <a:pt x="3983615" y="841498"/>
                  <a:pt x="4088569" y="737488"/>
                  <a:pt x="4195750" y="635767"/>
                </a:cubicBezTo>
                <a:cubicBezTo>
                  <a:pt x="4231774" y="601456"/>
                  <a:pt x="4257859" y="558318"/>
                  <a:pt x="4289249" y="520026"/>
                </a:cubicBezTo>
                <a:cubicBezTo>
                  <a:pt x="4310175" y="494498"/>
                  <a:pt x="4329854" y="467830"/>
                  <a:pt x="4355459" y="446578"/>
                </a:cubicBezTo>
                <a:cubicBezTo>
                  <a:pt x="4366007" y="437947"/>
                  <a:pt x="4377219" y="430181"/>
                  <a:pt x="4393331" y="431708"/>
                </a:cubicBezTo>
                <a:cubicBezTo>
                  <a:pt x="4399623" y="432382"/>
                  <a:pt x="4406851" y="433912"/>
                  <a:pt x="4410143" y="441485"/>
                </a:cubicBezTo>
                <a:cubicBezTo>
                  <a:pt x="4413167" y="449066"/>
                  <a:pt x="4408073" y="452785"/>
                  <a:pt x="4403471" y="456190"/>
                </a:cubicBezTo>
                <a:cubicBezTo>
                  <a:pt x="4402263" y="457118"/>
                  <a:pt x="4401102" y="458339"/>
                  <a:pt x="4399763" y="458385"/>
                </a:cubicBezTo>
                <a:cubicBezTo>
                  <a:pt x="4374585" y="461004"/>
                  <a:pt x="4372053" y="483550"/>
                  <a:pt x="4362431" y="500127"/>
                </a:cubicBezTo>
                <a:cubicBezTo>
                  <a:pt x="4359433" y="505253"/>
                  <a:pt x="4359919" y="510260"/>
                  <a:pt x="4364819" y="516005"/>
                </a:cubicBezTo>
                <a:cubicBezTo>
                  <a:pt x="4373640" y="526345"/>
                  <a:pt x="4369259" y="531222"/>
                  <a:pt x="4360060" y="534487"/>
                </a:cubicBezTo>
                <a:cubicBezTo>
                  <a:pt x="4350861" y="537752"/>
                  <a:pt x="4340549" y="538985"/>
                  <a:pt x="4331121" y="546101"/>
                </a:cubicBezTo>
                <a:cubicBezTo>
                  <a:pt x="4348564" y="551127"/>
                  <a:pt x="4359197" y="544860"/>
                  <a:pt x="4368805" y="537148"/>
                </a:cubicBezTo>
                <a:cubicBezTo>
                  <a:pt x="4390475" y="520165"/>
                  <a:pt x="4402429" y="495825"/>
                  <a:pt x="4413491" y="470925"/>
                </a:cubicBezTo>
                <a:cubicBezTo>
                  <a:pt x="4415729" y="466120"/>
                  <a:pt x="4417345" y="460748"/>
                  <a:pt x="4420787" y="456790"/>
                </a:cubicBezTo>
                <a:cubicBezTo>
                  <a:pt x="4427137" y="448892"/>
                  <a:pt x="4435039" y="447740"/>
                  <a:pt x="4445559" y="456842"/>
                </a:cubicBezTo>
                <a:cubicBezTo>
                  <a:pt x="4459466" y="468787"/>
                  <a:pt x="4463618" y="467759"/>
                  <a:pt x="4465249" y="451747"/>
                </a:cubicBezTo>
                <a:cubicBezTo>
                  <a:pt x="4467379" y="430103"/>
                  <a:pt x="4477177" y="414701"/>
                  <a:pt x="4496605" y="406068"/>
                </a:cubicBezTo>
                <a:cubicBezTo>
                  <a:pt x="4500624" y="404158"/>
                  <a:pt x="4504824" y="401653"/>
                  <a:pt x="4509951" y="405322"/>
                </a:cubicBezTo>
                <a:cubicBezTo>
                  <a:pt x="4515434" y="409571"/>
                  <a:pt x="4512883" y="414089"/>
                  <a:pt x="4511627" y="418269"/>
                </a:cubicBezTo>
                <a:cubicBezTo>
                  <a:pt x="4509922" y="424829"/>
                  <a:pt x="4507681" y="431406"/>
                  <a:pt x="4506287" y="438249"/>
                </a:cubicBezTo>
                <a:cubicBezTo>
                  <a:pt x="4503637" y="449273"/>
                  <a:pt x="4504557" y="460767"/>
                  <a:pt x="4514183" y="471081"/>
                </a:cubicBezTo>
                <a:cubicBezTo>
                  <a:pt x="4521225" y="478528"/>
                  <a:pt x="4521439" y="483544"/>
                  <a:pt x="4514468" y="489099"/>
                </a:cubicBezTo>
                <a:cubicBezTo>
                  <a:pt x="4492037" y="506402"/>
                  <a:pt x="4479461" y="528399"/>
                  <a:pt x="4493071" y="561631"/>
                </a:cubicBezTo>
                <a:cubicBezTo>
                  <a:pt x="4495117" y="566290"/>
                  <a:pt x="4494217" y="571049"/>
                  <a:pt x="4489084" y="570926"/>
                </a:cubicBezTo>
                <a:cubicBezTo>
                  <a:pt x="4477703" y="570423"/>
                  <a:pt x="4476979" y="578131"/>
                  <a:pt x="4474957" y="586178"/>
                </a:cubicBezTo>
                <a:cubicBezTo>
                  <a:pt x="4455071" y="663388"/>
                  <a:pt x="4419799" y="731363"/>
                  <a:pt x="4376945" y="795455"/>
                </a:cubicBezTo>
                <a:cubicBezTo>
                  <a:pt x="4334537" y="858942"/>
                  <a:pt x="4284731" y="916176"/>
                  <a:pt x="4230823" y="971186"/>
                </a:cubicBezTo>
                <a:cubicBezTo>
                  <a:pt x="4247966" y="968835"/>
                  <a:pt x="4268827" y="957199"/>
                  <a:pt x="4288617" y="943826"/>
                </a:cubicBezTo>
                <a:cubicBezTo>
                  <a:pt x="4340847" y="908082"/>
                  <a:pt x="4381088" y="860626"/>
                  <a:pt x="4422264" y="814026"/>
                </a:cubicBezTo>
                <a:cubicBezTo>
                  <a:pt x="4451011" y="781437"/>
                  <a:pt x="4478823" y="747994"/>
                  <a:pt x="4512251" y="719680"/>
                </a:cubicBezTo>
                <a:cubicBezTo>
                  <a:pt x="4516092" y="716596"/>
                  <a:pt x="4518465" y="712675"/>
                  <a:pt x="4520168" y="707889"/>
                </a:cubicBezTo>
                <a:cubicBezTo>
                  <a:pt x="4521691" y="703700"/>
                  <a:pt x="4524331" y="699769"/>
                  <a:pt x="4530220" y="701344"/>
                </a:cubicBezTo>
                <a:cubicBezTo>
                  <a:pt x="4536153" y="703212"/>
                  <a:pt x="4537485" y="708487"/>
                  <a:pt x="4538191" y="713191"/>
                </a:cubicBezTo>
                <a:cubicBezTo>
                  <a:pt x="4540040" y="730862"/>
                  <a:pt x="4537873" y="746892"/>
                  <a:pt x="4530086" y="761339"/>
                </a:cubicBezTo>
                <a:cubicBezTo>
                  <a:pt x="4515047" y="790216"/>
                  <a:pt x="4492651" y="813134"/>
                  <a:pt x="4470255" y="836052"/>
                </a:cubicBezTo>
                <a:cubicBezTo>
                  <a:pt x="4439189" y="867536"/>
                  <a:pt x="4411198" y="901576"/>
                  <a:pt x="4386996" y="939332"/>
                </a:cubicBezTo>
                <a:cubicBezTo>
                  <a:pt x="4405725" y="920675"/>
                  <a:pt x="4424409" y="901723"/>
                  <a:pt x="4443406" y="883057"/>
                </a:cubicBezTo>
                <a:cubicBezTo>
                  <a:pt x="4457710" y="868981"/>
                  <a:pt x="4472637" y="855476"/>
                  <a:pt x="4487253" y="841686"/>
                </a:cubicBezTo>
                <a:cubicBezTo>
                  <a:pt x="4490785" y="838315"/>
                  <a:pt x="4494538" y="834644"/>
                  <a:pt x="4500825" y="838864"/>
                </a:cubicBezTo>
                <a:cubicBezTo>
                  <a:pt x="4506489" y="842516"/>
                  <a:pt x="4506525" y="848130"/>
                  <a:pt x="4506249" y="853458"/>
                </a:cubicBezTo>
                <a:cubicBezTo>
                  <a:pt x="4505370" y="874470"/>
                  <a:pt x="4496639" y="891608"/>
                  <a:pt x="4484969" y="907073"/>
                </a:cubicBezTo>
                <a:cubicBezTo>
                  <a:pt x="4470793" y="925576"/>
                  <a:pt x="4455680" y="943225"/>
                  <a:pt x="4440032" y="960892"/>
                </a:cubicBezTo>
                <a:cubicBezTo>
                  <a:pt x="4458875" y="955530"/>
                  <a:pt x="4477718" y="950167"/>
                  <a:pt x="4496695" y="945687"/>
                </a:cubicBezTo>
                <a:cubicBezTo>
                  <a:pt x="4492983" y="980092"/>
                  <a:pt x="4473377" y="987549"/>
                  <a:pt x="4455695" y="993464"/>
                </a:cubicBezTo>
                <a:cubicBezTo>
                  <a:pt x="4431805" y="1001065"/>
                  <a:pt x="4409251" y="1010394"/>
                  <a:pt x="4387141" y="1020891"/>
                </a:cubicBezTo>
                <a:cubicBezTo>
                  <a:pt x="4378691" y="1030927"/>
                  <a:pt x="4370197" y="1040671"/>
                  <a:pt x="4362058" y="1050992"/>
                </a:cubicBezTo>
                <a:cubicBezTo>
                  <a:pt x="4353695" y="1061617"/>
                  <a:pt x="4345870" y="1072223"/>
                  <a:pt x="4338131" y="1083418"/>
                </a:cubicBezTo>
                <a:cubicBezTo>
                  <a:pt x="4332629" y="1091582"/>
                  <a:pt x="4325612" y="1098614"/>
                  <a:pt x="4335411" y="1111879"/>
                </a:cubicBezTo>
                <a:cubicBezTo>
                  <a:pt x="4339820" y="1117936"/>
                  <a:pt x="4322095" y="1152223"/>
                  <a:pt x="4315173" y="1154524"/>
                </a:cubicBezTo>
                <a:cubicBezTo>
                  <a:pt x="4314147" y="1154854"/>
                  <a:pt x="4313119" y="1155186"/>
                  <a:pt x="4312317" y="1155212"/>
                </a:cubicBezTo>
                <a:cubicBezTo>
                  <a:pt x="4296605" y="1154558"/>
                  <a:pt x="4294627" y="1164673"/>
                  <a:pt x="4296259" y="1177325"/>
                </a:cubicBezTo>
                <a:cubicBezTo>
                  <a:pt x="4297848" y="1189684"/>
                  <a:pt x="4302825" y="1204883"/>
                  <a:pt x="4280739" y="1199421"/>
                </a:cubicBezTo>
                <a:cubicBezTo>
                  <a:pt x="4278241" y="1198914"/>
                  <a:pt x="4277969" y="1200696"/>
                  <a:pt x="4277209" y="1202790"/>
                </a:cubicBezTo>
                <a:cubicBezTo>
                  <a:pt x="4262087" y="1256198"/>
                  <a:pt x="4229353" y="1298081"/>
                  <a:pt x="4197155" y="1339947"/>
                </a:cubicBezTo>
                <a:cubicBezTo>
                  <a:pt x="4195323" y="1342078"/>
                  <a:pt x="4193489" y="1344207"/>
                  <a:pt x="4191657" y="1346338"/>
                </a:cubicBezTo>
                <a:cubicBezTo>
                  <a:pt x="4230281" y="1334694"/>
                  <a:pt x="4360859" y="1317001"/>
                  <a:pt x="4400355" y="1320105"/>
                </a:cubicBezTo>
                <a:cubicBezTo>
                  <a:pt x="4435476" y="1322763"/>
                  <a:pt x="4621075" y="1252093"/>
                  <a:pt x="4655814" y="1212801"/>
                </a:cubicBezTo>
                <a:cubicBezTo>
                  <a:pt x="4665902" y="1242309"/>
                  <a:pt x="4655619" y="1254477"/>
                  <a:pt x="4648010" y="1268327"/>
                </a:cubicBezTo>
                <a:cubicBezTo>
                  <a:pt x="4637225" y="1287899"/>
                  <a:pt x="4637115" y="1301497"/>
                  <a:pt x="4665123" y="1315921"/>
                </a:cubicBezTo>
                <a:cubicBezTo>
                  <a:pt x="4745312" y="1356959"/>
                  <a:pt x="4744730" y="1358456"/>
                  <a:pt x="4684517" y="1419882"/>
                </a:cubicBezTo>
                <a:cubicBezTo>
                  <a:pt x="4681701" y="1422637"/>
                  <a:pt x="4684589" y="1431109"/>
                  <a:pt x="4684670" y="1437018"/>
                </a:cubicBezTo>
                <a:cubicBezTo>
                  <a:pt x="4703939" y="1445234"/>
                  <a:pt x="4721650" y="1421587"/>
                  <a:pt x="4746785" y="1445566"/>
                </a:cubicBezTo>
                <a:cubicBezTo>
                  <a:pt x="4670699" y="1557173"/>
                  <a:pt x="4545611" y="1665113"/>
                  <a:pt x="4430376" y="1750851"/>
                </a:cubicBezTo>
                <a:cubicBezTo>
                  <a:pt x="4537505" y="1774137"/>
                  <a:pt x="4585227" y="1677964"/>
                  <a:pt x="4662829" y="1687468"/>
                </a:cubicBezTo>
                <a:cubicBezTo>
                  <a:pt x="4705010" y="1715600"/>
                  <a:pt x="4599689" y="1767020"/>
                  <a:pt x="4709159" y="1777225"/>
                </a:cubicBezTo>
                <a:cubicBezTo>
                  <a:pt x="4666449" y="1804669"/>
                  <a:pt x="4635702" y="1831118"/>
                  <a:pt x="4608027" y="1861896"/>
                </a:cubicBezTo>
                <a:cubicBezTo>
                  <a:pt x="4558983" y="1917038"/>
                  <a:pt x="4553039" y="1952700"/>
                  <a:pt x="4590023" y="2023267"/>
                </a:cubicBezTo>
                <a:cubicBezTo>
                  <a:pt x="4614502" y="2069727"/>
                  <a:pt x="4646173" y="2112103"/>
                  <a:pt x="4632387" y="2169011"/>
                </a:cubicBezTo>
                <a:cubicBezTo>
                  <a:pt x="4622911" y="2208043"/>
                  <a:pt x="4632603" y="2233132"/>
                  <a:pt x="4687843" y="2213837"/>
                </a:cubicBezTo>
                <a:cubicBezTo>
                  <a:pt x="4747459" y="2193213"/>
                  <a:pt x="4776241" y="2227114"/>
                  <a:pt x="4770561" y="2294980"/>
                </a:cubicBezTo>
                <a:cubicBezTo>
                  <a:pt x="4766881" y="2338546"/>
                  <a:pt x="4779626" y="2351711"/>
                  <a:pt x="4821725" y="2345270"/>
                </a:cubicBezTo>
                <a:cubicBezTo>
                  <a:pt x="4868287" y="2338088"/>
                  <a:pt x="4909037" y="2308345"/>
                  <a:pt x="4969720" y="2319898"/>
                </a:cubicBezTo>
                <a:cubicBezTo>
                  <a:pt x="4934699" y="2400276"/>
                  <a:pt x="4831177" y="2381301"/>
                  <a:pt x="4787813" y="2458118"/>
                </a:cubicBezTo>
                <a:cubicBezTo>
                  <a:pt x="4852937" y="2456221"/>
                  <a:pt x="4902705" y="2454251"/>
                  <a:pt x="4948436" y="2436163"/>
                </a:cubicBezTo>
                <a:cubicBezTo>
                  <a:pt x="4967506" y="2428724"/>
                  <a:pt x="4988449" y="2421222"/>
                  <a:pt x="5003101" y="2443483"/>
                </a:cubicBezTo>
                <a:cubicBezTo>
                  <a:pt x="5020601" y="2470378"/>
                  <a:pt x="4994831" y="2481589"/>
                  <a:pt x="4979245" y="2487138"/>
                </a:cubicBezTo>
                <a:cubicBezTo>
                  <a:pt x="4935260" y="2502508"/>
                  <a:pt x="4904815" y="2536335"/>
                  <a:pt x="4870362" y="2563205"/>
                </a:cubicBezTo>
                <a:cubicBezTo>
                  <a:pt x="4794979" y="2622187"/>
                  <a:pt x="4709879" y="2672039"/>
                  <a:pt x="4652786" y="2766755"/>
                </a:cubicBezTo>
                <a:cubicBezTo>
                  <a:pt x="4738433" y="2740232"/>
                  <a:pt x="4796853" y="2683002"/>
                  <a:pt x="4878193" y="2669034"/>
                </a:cubicBezTo>
                <a:cubicBezTo>
                  <a:pt x="4818837" y="2755847"/>
                  <a:pt x="4734707" y="2813941"/>
                  <a:pt x="4656369" y="2878341"/>
                </a:cubicBezTo>
                <a:cubicBezTo>
                  <a:pt x="4634071" y="2896528"/>
                  <a:pt x="4610397" y="2909146"/>
                  <a:pt x="4610429" y="2946972"/>
                </a:cubicBezTo>
                <a:cubicBezTo>
                  <a:pt x="4610409" y="3020261"/>
                  <a:pt x="4587109" y="3081923"/>
                  <a:pt x="4522027" y="3116326"/>
                </a:cubicBezTo>
                <a:cubicBezTo>
                  <a:pt x="4521535" y="3116637"/>
                  <a:pt x="4526921" y="3127390"/>
                  <a:pt x="4530480" y="3134954"/>
                </a:cubicBezTo>
                <a:cubicBezTo>
                  <a:pt x="4573415" y="3135874"/>
                  <a:pt x="4600394" y="3091524"/>
                  <a:pt x="4657149" y="3103798"/>
                </a:cubicBezTo>
                <a:cubicBezTo>
                  <a:pt x="4613989" y="3164059"/>
                  <a:pt x="4578247" y="3218161"/>
                  <a:pt x="4508529" y="3248583"/>
                </a:cubicBezTo>
                <a:cubicBezTo>
                  <a:pt x="4452703" y="3272922"/>
                  <a:pt x="4381491" y="3288026"/>
                  <a:pt x="4349468" y="3361506"/>
                </a:cubicBezTo>
                <a:cubicBezTo>
                  <a:pt x="4401401" y="3373942"/>
                  <a:pt x="4435975" y="3355048"/>
                  <a:pt x="4471303" y="3341152"/>
                </a:cubicBezTo>
                <a:cubicBezTo>
                  <a:pt x="4525696" y="3319816"/>
                  <a:pt x="4578621" y="3295871"/>
                  <a:pt x="4632973" y="3274241"/>
                </a:cubicBezTo>
                <a:cubicBezTo>
                  <a:pt x="4653560" y="3266161"/>
                  <a:pt x="4676556" y="3259771"/>
                  <a:pt x="4695873" y="3295175"/>
                </a:cubicBezTo>
                <a:cubicBezTo>
                  <a:pt x="4624445" y="3305262"/>
                  <a:pt x="4588041" y="3354953"/>
                  <a:pt x="4549319" y="3401768"/>
                </a:cubicBezTo>
                <a:cubicBezTo>
                  <a:pt x="4527454" y="3428214"/>
                  <a:pt x="4511691" y="3463025"/>
                  <a:pt x="4463683" y="3451638"/>
                </a:cubicBezTo>
                <a:cubicBezTo>
                  <a:pt x="4438297" y="3445695"/>
                  <a:pt x="4425636" y="3465331"/>
                  <a:pt x="4431849" y="3488764"/>
                </a:cubicBezTo>
                <a:cubicBezTo>
                  <a:pt x="4453418" y="3571374"/>
                  <a:pt x="4401285" y="3602385"/>
                  <a:pt x="4345021" y="3620237"/>
                </a:cubicBezTo>
                <a:cubicBezTo>
                  <a:pt x="4238701" y="3654255"/>
                  <a:pt x="4156956" y="3728228"/>
                  <a:pt x="4054862" y="3770672"/>
                </a:cubicBezTo>
                <a:cubicBezTo>
                  <a:pt x="3955539" y="3811843"/>
                  <a:pt x="3193890" y="4013019"/>
                  <a:pt x="2996978" y="4037083"/>
                </a:cubicBezTo>
                <a:cubicBezTo>
                  <a:pt x="1791984" y="4184327"/>
                  <a:pt x="787965" y="3376479"/>
                  <a:pt x="782224" y="3365147"/>
                </a:cubicBezTo>
                <a:cubicBezTo>
                  <a:pt x="755658" y="3311959"/>
                  <a:pt x="706372" y="3290272"/>
                  <a:pt x="660529" y="3262855"/>
                </a:cubicBezTo>
                <a:cubicBezTo>
                  <a:pt x="620573" y="3238785"/>
                  <a:pt x="577987" y="3213325"/>
                  <a:pt x="556492" y="3170606"/>
                </a:cubicBezTo>
                <a:cubicBezTo>
                  <a:pt x="528057" y="3113938"/>
                  <a:pt x="591369" y="3159090"/>
                  <a:pt x="598499" y="3136686"/>
                </a:cubicBezTo>
                <a:cubicBezTo>
                  <a:pt x="572610" y="3107710"/>
                  <a:pt x="535291" y="3081483"/>
                  <a:pt x="521371" y="3047966"/>
                </a:cubicBezTo>
                <a:cubicBezTo>
                  <a:pt x="471383" y="2926712"/>
                  <a:pt x="389969" y="2839909"/>
                  <a:pt x="277815" y="2774238"/>
                </a:cubicBezTo>
                <a:cubicBezTo>
                  <a:pt x="245618" y="2755225"/>
                  <a:pt x="220944" y="2720002"/>
                  <a:pt x="180156" y="2715464"/>
                </a:cubicBezTo>
                <a:cubicBezTo>
                  <a:pt x="89609" y="2705805"/>
                  <a:pt x="102881" y="2606063"/>
                  <a:pt x="49429" y="2563830"/>
                </a:cubicBezTo>
                <a:cubicBezTo>
                  <a:pt x="44392" y="2559863"/>
                  <a:pt x="32054" y="2505976"/>
                  <a:pt x="20966" y="2451676"/>
                </a:cubicBezTo>
                <a:lnTo>
                  <a:pt x="16544" y="2429412"/>
                </a:lnTo>
                <a:lnTo>
                  <a:pt x="23719" y="2425923"/>
                </a:lnTo>
                <a:lnTo>
                  <a:pt x="26923" y="2438298"/>
                </a:lnTo>
                <a:cubicBezTo>
                  <a:pt x="34435" y="2466226"/>
                  <a:pt x="41264" y="2487565"/>
                  <a:pt x="43882" y="2482157"/>
                </a:cubicBezTo>
                <a:cubicBezTo>
                  <a:pt x="50822" y="2467442"/>
                  <a:pt x="62849" y="2454330"/>
                  <a:pt x="53325" y="2435738"/>
                </a:cubicBezTo>
                <a:cubicBezTo>
                  <a:pt x="50421" y="2429851"/>
                  <a:pt x="48463" y="2413128"/>
                  <a:pt x="40326" y="2414482"/>
                </a:cubicBezTo>
                <a:cubicBezTo>
                  <a:pt x="37614" y="2414934"/>
                  <a:pt x="34216" y="2417394"/>
                  <a:pt x="29866" y="2422933"/>
                </a:cubicBezTo>
                <a:lnTo>
                  <a:pt x="23719" y="2425923"/>
                </a:lnTo>
                <a:lnTo>
                  <a:pt x="19315" y="2408918"/>
                </a:lnTo>
                <a:cubicBezTo>
                  <a:pt x="14265" y="2388863"/>
                  <a:pt x="9434" y="2368867"/>
                  <a:pt x="5867" y="2354899"/>
                </a:cubicBezTo>
                <a:lnTo>
                  <a:pt x="5078" y="2352002"/>
                </a:lnTo>
                <a:lnTo>
                  <a:pt x="6716" y="2327557"/>
                </a:lnTo>
                <a:cubicBezTo>
                  <a:pt x="14866" y="2260458"/>
                  <a:pt x="38591" y="2184597"/>
                  <a:pt x="77004" y="2179609"/>
                </a:cubicBezTo>
                <a:cubicBezTo>
                  <a:pt x="36374" y="2099118"/>
                  <a:pt x="36374" y="2099118"/>
                  <a:pt x="127358" y="2084827"/>
                </a:cubicBezTo>
                <a:cubicBezTo>
                  <a:pt x="83961" y="2034276"/>
                  <a:pt x="81972" y="2021043"/>
                  <a:pt x="122438" y="2001951"/>
                </a:cubicBezTo>
                <a:cubicBezTo>
                  <a:pt x="161385" y="1983499"/>
                  <a:pt x="206609" y="1976361"/>
                  <a:pt x="240972" y="1948903"/>
                </a:cubicBezTo>
                <a:cubicBezTo>
                  <a:pt x="195677" y="1883937"/>
                  <a:pt x="174278" y="1807820"/>
                  <a:pt x="96303" y="1777938"/>
                </a:cubicBezTo>
                <a:cubicBezTo>
                  <a:pt x="84037" y="1773326"/>
                  <a:pt x="73265" y="1753594"/>
                  <a:pt x="79084" y="1742168"/>
                </a:cubicBezTo>
                <a:cubicBezTo>
                  <a:pt x="99365" y="1699817"/>
                  <a:pt x="49404" y="1621707"/>
                  <a:pt x="130608" y="1610406"/>
                </a:cubicBezTo>
                <a:cubicBezTo>
                  <a:pt x="140608" y="1608886"/>
                  <a:pt x="148744" y="1600338"/>
                  <a:pt x="138986" y="1589141"/>
                </a:cubicBezTo>
                <a:cubicBezTo>
                  <a:pt x="105523" y="1550963"/>
                  <a:pt x="139397" y="1552481"/>
                  <a:pt x="159000" y="1546799"/>
                </a:cubicBezTo>
                <a:cubicBezTo>
                  <a:pt x="182755" y="1540090"/>
                  <a:pt x="213171" y="1556205"/>
                  <a:pt x="232752" y="1534268"/>
                </a:cubicBezTo>
                <a:cubicBezTo>
                  <a:pt x="224037" y="1512102"/>
                  <a:pt x="204263" y="1513062"/>
                  <a:pt x="189276" y="1506475"/>
                </a:cubicBezTo>
                <a:cubicBezTo>
                  <a:pt x="145431" y="1486968"/>
                  <a:pt x="108510" y="1463388"/>
                  <a:pt x="98593" y="1409937"/>
                </a:cubicBezTo>
                <a:cubicBezTo>
                  <a:pt x="90489" y="1366767"/>
                  <a:pt x="80458" y="1328688"/>
                  <a:pt x="134710" y="1313562"/>
                </a:cubicBezTo>
                <a:cubicBezTo>
                  <a:pt x="143238" y="1311207"/>
                  <a:pt x="146951" y="1305467"/>
                  <a:pt x="147453" y="1298063"/>
                </a:cubicBezTo>
                <a:cubicBezTo>
                  <a:pt x="139966" y="1291223"/>
                  <a:pt x="132701" y="1284079"/>
                  <a:pt x="124407" y="1279038"/>
                </a:cubicBezTo>
                <a:cubicBezTo>
                  <a:pt x="96625" y="1262537"/>
                  <a:pt x="84209" y="1237245"/>
                  <a:pt x="72690" y="1210740"/>
                </a:cubicBezTo>
                <a:cubicBezTo>
                  <a:pt x="65306" y="1193849"/>
                  <a:pt x="57162" y="1177278"/>
                  <a:pt x="43971" y="1162946"/>
                </a:cubicBezTo>
                <a:cubicBezTo>
                  <a:pt x="35906" y="1154056"/>
                  <a:pt x="26588" y="1147574"/>
                  <a:pt x="15568" y="1144102"/>
                </a:cubicBezTo>
                <a:cubicBezTo>
                  <a:pt x="5934" y="1140880"/>
                  <a:pt x="2548" y="1136266"/>
                  <a:pt x="7427" y="1127532"/>
                </a:cubicBezTo>
                <a:cubicBezTo>
                  <a:pt x="21165" y="1102541"/>
                  <a:pt x="24106" y="1075549"/>
                  <a:pt x="7907" y="1044770"/>
                </a:cubicBezTo>
                <a:cubicBezTo>
                  <a:pt x="3010" y="1035477"/>
                  <a:pt x="4184" y="1027163"/>
                  <a:pt x="11955" y="1023356"/>
                </a:cubicBezTo>
                <a:cubicBezTo>
                  <a:pt x="44249" y="1007197"/>
                  <a:pt x="47603" y="972212"/>
                  <a:pt x="57914" y="942313"/>
                </a:cubicBezTo>
                <a:cubicBezTo>
                  <a:pt x="72527" y="899857"/>
                  <a:pt x="85134" y="856582"/>
                  <a:pt x="92789" y="810814"/>
                </a:cubicBezTo>
                <a:cubicBezTo>
                  <a:pt x="97293" y="783475"/>
                  <a:pt x="101573" y="756438"/>
                  <a:pt x="91174" y="726645"/>
                </a:cubicBezTo>
                <a:cubicBezTo>
                  <a:pt x="88730" y="719340"/>
                  <a:pt x="90212" y="713084"/>
                  <a:pt x="92854" y="707379"/>
                </a:cubicBezTo>
                <a:cubicBezTo>
                  <a:pt x="103916" y="682479"/>
                  <a:pt x="98151" y="656668"/>
                  <a:pt x="82882" y="630289"/>
                </a:cubicBezTo>
                <a:cubicBezTo>
                  <a:pt x="73488" y="614351"/>
                  <a:pt x="73983" y="612266"/>
                  <a:pt x="91746" y="612259"/>
                </a:cubicBezTo>
                <a:cubicBezTo>
                  <a:pt x="127765" y="611933"/>
                  <a:pt x="163605" y="612205"/>
                  <a:pt x="198205" y="606016"/>
                </a:cubicBezTo>
                <a:cubicBezTo>
                  <a:pt x="237001" y="599095"/>
                  <a:pt x="247911" y="585725"/>
                  <a:pt x="212304" y="549392"/>
                </a:cubicBezTo>
                <a:cubicBezTo>
                  <a:pt x="204683" y="541670"/>
                  <a:pt x="197734" y="533038"/>
                  <a:pt x="193284" y="523140"/>
                </a:cubicBezTo>
                <a:cubicBezTo>
                  <a:pt x="189948" y="515273"/>
                  <a:pt x="190984" y="509624"/>
                  <a:pt x="196837" y="505585"/>
                </a:cubicBezTo>
                <a:cubicBezTo>
                  <a:pt x="203629" y="500628"/>
                  <a:pt x="208617" y="506961"/>
                  <a:pt x="213610" y="511521"/>
                </a:cubicBezTo>
                <a:cubicBezTo>
                  <a:pt x="240711" y="536024"/>
                  <a:pt x="272509" y="552390"/>
                  <a:pt x="303234" y="570564"/>
                </a:cubicBezTo>
                <a:cubicBezTo>
                  <a:pt x="347292" y="596861"/>
                  <a:pt x="393006" y="619849"/>
                  <a:pt x="433664" y="652171"/>
                </a:cubicBezTo>
                <a:cubicBezTo>
                  <a:pt x="444051" y="660392"/>
                  <a:pt x="457807" y="653427"/>
                  <a:pt x="456714" y="638983"/>
                </a:cubicBezTo>
                <a:cubicBezTo>
                  <a:pt x="455619" y="624540"/>
                  <a:pt x="462851" y="624296"/>
                  <a:pt x="474092" y="627464"/>
                </a:cubicBezTo>
                <a:cubicBezTo>
                  <a:pt x="487568" y="631147"/>
                  <a:pt x="501041" y="634831"/>
                  <a:pt x="514335" y="639111"/>
                </a:cubicBezTo>
                <a:cubicBezTo>
                  <a:pt x="528208" y="643668"/>
                  <a:pt x="535691" y="654056"/>
                  <a:pt x="539019" y="667243"/>
                </a:cubicBezTo>
                <a:cubicBezTo>
                  <a:pt x="539662" y="669733"/>
                  <a:pt x="540151" y="672524"/>
                  <a:pt x="539890" y="674822"/>
                </a:cubicBezTo>
                <a:lnTo>
                  <a:pt x="537651" y="677692"/>
                </a:lnTo>
                <a:lnTo>
                  <a:pt x="534708" y="678908"/>
                </a:lnTo>
                <a:cubicBezTo>
                  <a:pt x="531653" y="680234"/>
                  <a:pt x="531468" y="680573"/>
                  <a:pt x="536278" y="679451"/>
                </a:cubicBezTo>
                <a:lnTo>
                  <a:pt x="537651" y="677692"/>
                </a:lnTo>
                <a:lnTo>
                  <a:pt x="550365" y="672438"/>
                </a:lnTo>
                <a:cubicBezTo>
                  <a:pt x="563713" y="666781"/>
                  <a:pt x="580049" y="659064"/>
                  <a:pt x="582379" y="653075"/>
                </a:cubicBezTo>
                <a:cubicBezTo>
                  <a:pt x="582559" y="652478"/>
                  <a:pt x="747198" y="689492"/>
                  <a:pt x="799427" y="714627"/>
                </a:cubicBezTo>
                <a:cubicBezTo>
                  <a:pt x="831941" y="730377"/>
                  <a:pt x="1463665" y="975672"/>
                  <a:pt x="2273268" y="882224"/>
                </a:cubicBezTo>
                <a:cubicBezTo>
                  <a:pt x="2301839" y="878899"/>
                  <a:pt x="2328933" y="876509"/>
                  <a:pt x="2356609" y="874395"/>
                </a:cubicBezTo>
                <a:cubicBezTo>
                  <a:pt x="2601181" y="854046"/>
                  <a:pt x="2842131" y="840025"/>
                  <a:pt x="2942002" y="822183"/>
                </a:cubicBezTo>
                <a:cubicBezTo>
                  <a:pt x="3020085" y="808029"/>
                  <a:pt x="3413645" y="697260"/>
                  <a:pt x="3521027" y="611195"/>
                </a:cubicBezTo>
                <a:cubicBezTo>
                  <a:pt x="3630775" y="522981"/>
                  <a:pt x="3732236" y="426182"/>
                  <a:pt x="3833117" y="329105"/>
                </a:cubicBezTo>
                <a:cubicBezTo>
                  <a:pt x="3876875" y="287146"/>
                  <a:pt x="3924377" y="248606"/>
                  <a:pt x="3962431" y="200929"/>
                </a:cubicBezTo>
                <a:cubicBezTo>
                  <a:pt x="4000440" y="152958"/>
                  <a:pt x="4036041" y="103293"/>
                  <a:pt x="4078331" y="58724"/>
                </a:cubicBezTo>
                <a:cubicBezTo>
                  <a:pt x="4090401" y="45906"/>
                  <a:pt x="4102338" y="32206"/>
                  <a:pt x="4122383" y="29462"/>
                </a:cubicBezTo>
                <a:cubicBezTo>
                  <a:pt x="4126847" y="28721"/>
                  <a:pt x="4131712" y="28852"/>
                  <a:pt x="4136353" y="29287"/>
                </a:cubicBezTo>
                <a:cubicBezTo>
                  <a:pt x="4141530" y="29704"/>
                  <a:pt x="4145989" y="32509"/>
                  <a:pt x="4148616" y="37444"/>
                </a:cubicBezTo>
                <a:cubicBezTo>
                  <a:pt x="4151330" y="42969"/>
                  <a:pt x="4148601" y="46312"/>
                  <a:pt x="4145295" y="49377"/>
                </a:cubicBezTo>
                <a:cubicBezTo>
                  <a:pt x="4142926" y="51526"/>
                  <a:pt x="4140734" y="54850"/>
                  <a:pt x="4137340" y="55556"/>
                </a:cubicBezTo>
                <a:cubicBezTo>
                  <a:pt x="4115642" y="59832"/>
                  <a:pt x="4110037" y="78048"/>
                  <a:pt x="4101978" y="94277"/>
                </a:cubicBezTo>
                <a:cubicBezTo>
                  <a:pt x="4098443" y="101194"/>
                  <a:pt x="4094417" y="106648"/>
                  <a:pt x="4104177" y="116071"/>
                </a:cubicBezTo>
                <a:cubicBezTo>
                  <a:pt x="4112689" y="124356"/>
                  <a:pt x="4105854" y="129018"/>
                  <a:pt x="4098709" y="131623"/>
                </a:cubicBezTo>
                <a:cubicBezTo>
                  <a:pt x="4088751" y="135210"/>
                  <a:pt x="4076343" y="135036"/>
                  <a:pt x="4066151" y="146018"/>
                </a:cubicBezTo>
                <a:cubicBezTo>
                  <a:pt x="4110472" y="145412"/>
                  <a:pt x="4125020" y="116848"/>
                  <a:pt x="4141216" y="90297"/>
                </a:cubicBezTo>
                <a:cubicBezTo>
                  <a:pt x="4147301" y="80635"/>
                  <a:pt x="4150711" y="69291"/>
                  <a:pt x="4155547" y="58490"/>
                </a:cubicBezTo>
                <a:cubicBezTo>
                  <a:pt x="4161637" y="45282"/>
                  <a:pt x="4170921" y="44377"/>
                  <a:pt x="4184430" y="55449"/>
                </a:cubicBezTo>
                <a:cubicBezTo>
                  <a:pt x="4196420" y="65388"/>
                  <a:pt x="4201375" y="64335"/>
                  <a:pt x="4202736" y="50103"/>
                </a:cubicBezTo>
                <a:cubicBezTo>
                  <a:pt x="4204777" y="27871"/>
                  <a:pt x="4214755" y="11872"/>
                  <a:pt x="4234451" y="3230"/>
                </a:cubicBezTo>
                <a:cubicBezTo>
                  <a:pt x="4236596" y="2272"/>
                  <a:pt x="4238929" y="789"/>
                  <a:pt x="4241368" y="227"/>
                </a:cubicBezTo>
                <a:close/>
              </a:path>
            </a:pathLst>
          </a:custGeom>
        </p:spPr>
      </p:pic>
      <p:pic>
        <p:nvPicPr>
          <p:cNvPr id="6" name="Picture 5" descr="Doctors discussing test results">
            <a:extLst>
              <a:ext uri="{FF2B5EF4-FFF2-40B4-BE49-F238E27FC236}">
                <a16:creationId xmlns:a16="http://schemas.microsoft.com/office/drawing/2014/main" id="{405ECDEC-E665-15B2-D34B-FFFEFEA5F8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7"/>
          <a:stretch/>
        </p:blipFill>
        <p:spPr>
          <a:xfrm>
            <a:off x="7751004" y="3501354"/>
            <a:ext cx="3726211" cy="3016556"/>
          </a:xfrm>
          <a:custGeom>
            <a:avLst/>
            <a:gdLst/>
            <a:ahLst/>
            <a:cxnLst/>
            <a:rect l="l" t="t" r="r" b="b"/>
            <a:pathLst>
              <a:path w="3726211" h="3016556">
                <a:moveTo>
                  <a:pt x="944965" y="2425097"/>
                </a:moveTo>
                <a:cubicBezTo>
                  <a:pt x="895843" y="2457968"/>
                  <a:pt x="850233" y="2494238"/>
                  <a:pt x="817125" y="2543059"/>
                </a:cubicBezTo>
                <a:cubicBezTo>
                  <a:pt x="860611" y="2504661"/>
                  <a:pt x="904064" y="2466046"/>
                  <a:pt x="947552" y="2427649"/>
                </a:cubicBezTo>
                <a:cubicBezTo>
                  <a:pt x="946622" y="2426800"/>
                  <a:pt x="945893" y="2425945"/>
                  <a:pt x="944965" y="2425097"/>
                </a:cubicBezTo>
                <a:close/>
                <a:moveTo>
                  <a:pt x="646109" y="2221911"/>
                </a:moveTo>
                <a:cubicBezTo>
                  <a:pt x="641758" y="2223597"/>
                  <a:pt x="637008" y="2225296"/>
                  <a:pt x="632457" y="2226988"/>
                </a:cubicBezTo>
                <a:cubicBezTo>
                  <a:pt x="629029" y="2230840"/>
                  <a:pt x="625372" y="2234481"/>
                  <a:pt x="621981" y="2238552"/>
                </a:cubicBezTo>
                <a:cubicBezTo>
                  <a:pt x="622709" y="2239408"/>
                  <a:pt x="623637" y="2240254"/>
                  <a:pt x="624367" y="2241110"/>
                </a:cubicBezTo>
                <a:cubicBezTo>
                  <a:pt x="631615" y="2234711"/>
                  <a:pt x="638862" y="2228310"/>
                  <a:pt x="646109" y="2221911"/>
                </a:cubicBezTo>
                <a:close/>
                <a:moveTo>
                  <a:pt x="3723043" y="1257813"/>
                </a:moveTo>
                <a:lnTo>
                  <a:pt x="3724923" y="1268597"/>
                </a:lnTo>
                <a:cubicBezTo>
                  <a:pt x="3725742" y="1273630"/>
                  <a:pt x="3726204" y="1276957"/>
                  <a:pt x="3726211" y="1278001"/>
                </a:cubicBezTo>
                <a:cubicBezTo>
                  <a:pt x="3726213" y="1279513"/>
                  <a:pt x="3725785" y="1278792"/>
                  <a:pt x="3725025" y="1276394"/>
                </a:cubicBezTo>
                <a:lnTo>
                  <a:pt x="3722434" y="1266883"/>
                </a:lnTo>
                <a:close/>
                <a:moveTo>
                  <a:pt x="3715032" y="1208749"/>
                </a:moveTo>
                <a:cubicBezTo>
                  <a:pt x="3720874" y="1212156"/>
                  <a:pt x="3723696" y="1228301"/>
                  <a:pt x="3723581" y="1249778"/>
                </a:cubicBezTo>
                <a:lnTo>
                  <a:pt x="3723043" y="1257813"/>
                </a:lnTo>
                <a:lnTo>
                  <a:pt x="3721496" y="1248949"/>
                </a:lnTo>
                <a:cubicBezTo>
                  <a:pt x="3720065" y="1241076"/>
                  <a:pt x="3718376" y="1232072"/>
                  <a:pt x="3716529" y="1222510"/>
                </a:cubicBezTo>
                <a:lnTo>
                  <a:pt x="3713905" y="1209297"/>
                </a:lnTo>
                <a:close/>
                <a:moveTo>
                  <a:pt x="1662913" y="807"/>
                </a:moveTo>
                <a:cubicBezTo>
                  <a:pt x="2483601" y="-23393"/>
                  <a:pt x="3140305" y="505292"/>
                  <a:pt x="3144309" y="513195"/>
                </a:cubicBezTo>
                <a:cubicBezTo>
                  <a:pt x="3164071" y="552762"/>
                  <a:pt x="3200736" y="568896"/>
                  <a:pt x="3234839" y="589291"/>
                </a:cubicBezTo>
                <a:cubicBezTo>
                  <a:pt x="3264562" y="607197"/>
                  <a:pt x="3296242" y="626137"/>
                  <a:pt x="3312233" y="657916"/>
                </a:cubicBezTo>
                <a:cubicBezTo>
                  <a:pt x="3333386" y="700072"/>
                  <a:pt x="3286287" y="666483"/>
                  <a:pt x="3280983" y="683149"/>
                </a:cubicBezTo>
                <a:cubicBezTo>
                  <a:pt x="3300242" y="704705"/>
                  <a:pt x="3328004" y="724215"/>
                  <a:pt x="3338360" y="749149"/>
                </a:cubicBezTo>
                <a:cubicBezTo>
                  <a:pt x="3375546" y="839351"/>
                  <a:pt x="3436111" y="903924"/>
                  <a:pt x="3519543" y="952778"/>
                </a:cubicBezTo>
                <a:cubicBezTo>
                  <a:pt x="3543495" y="966922"/>
                  <a:pt x="3561850" y="993124"/>
                  <a:pt x="3592192" y="996500"/>
                </a:cubicBezTo>
                <a:cubicBezTo>
                  <a:pt x="3659551" y="1003686"/>
                  <a:pt x="3649678" y="1077885"/>
                  <a:pt x="3689441" y="1109302"/>
                </a:cubicBezTo>
                <a:cubicBezTo>
                  <a:pt x="3693188" y="1112253"/>
                  <a:pt x="3702367" y="1152340"/>
                  <a:pt x="3710615" y="1192734"/>
                </a:cubicBezTo>
                <a:lnTo>
                  <a:pt x="3713905" y="1209297"/>
                </a:lnTo>
                <a:lnTo>
                  <a:pt x="3708567" y="1211892"/>
                </a:lnTo>
                <a:lnTo>
                  <a:pt x="3706184" y="1202686"/>
                </a:lnTo>
                <a:cubicBezTo>
                  <a:pt x="3700596" y="1181910"/>
                  <a:pt x="3695515" y="1166036"/>
                  <a:pt x="3693568" y="1170059"/>
                </a:cubicBezTo>
                <a:cubicBezTo>
                  <a:pt x="3688405" y="1181006"/>
                  <a:pt x="3679458" y="1190760"/>
                  <a:pt x="3686543" y="1204591"/>
                </a:cubicBezTo>
                <a:cubicBezTo>
                  <a:pt x="3688703" y="1208970"/>
                  <a:pt x="3690160" y="1221411"/>
                  <a:pt x="3696213" y="1220403"/>
                </a:cubicBezTo>
                <a:cubicBezTo>
                  <a:pt x="3698231" y="1220067"/>
                  <a:pt x="3700758" y="1218237"/>
                  <a:pt x="3703994" y="1214117"/>
                </a:cubicBezTo>
                <a:lnTo>
                  <a:pt x="3708567" y="1211892"/>
                </a:lnTo>
                <a:lnTo>
                  <a:pt x="3711843" y="1224542"/>
                </a:lnTo>
                <a:cubicBezTo>
                  <a:pt x="3715600" y="1239461"/>
                  <a:pt x="3719194" y="1254337"/>
                  <a:pt x="3721847" y="1264728"/>
                </a:cubicBezTo>
                <a:lnTo>
                  <a:pt x="3722434" y="1266883"/>
                </a:lnTo>
                <a:lnTo>
                  <a:pt x="3721216" y="1285068"/>
                </a:lnTo>
                <a:cubicBezTo>
                  <a:pt x="3715153" y="1334983"/>
                  <a:pt x="3697504" y="1391417"/>
                  <a:pt x="3668928" y="1395127"/>
                </a:cubicBezTo>
                <a:cubicBezTo>
                  <a:pt x="3699153" y="1455005"/>
                  <a:pt x="3699153" y="1455005"/>
                  <a:pt x="3631469" y="1465636"/>
                </a:cubicBezTo>
                <a:cubicBezTo>
                  <a:pt x="3663753" y="1503242"/>
                  <a:pt x="3665232" y="1513086"/>
                  <a:pt x="3635129" y="1527289"/>
                </a:cubicBezTo>
                <a:cubicBezTo>
                  <a:pt x="3606156" y="1541015"/>
                  <a:pt x="3572514" y="1546325"/>
                  <a:pt x="3546951" y="1566752"/>
                </a:cubicBezTo>
                <a:cubicBezTo>
                  <a:pt x="3580646" y="1615080"/>
                  <a:pt x="3596565" y="1671704"/>
                  <a:pt x="3654571" y="1693934"/>
                </a:cubicBezTo>
                <a:cubicBezTo>
                  <a:pt x="3663696" y="1697365"/>
                  <a:pt x="3671710" y="1712044"/>
                  <a:pt x="3667381" y="1720543"/>
                </a:cubicBezTo>
                <a:cubicBezTo>
                  <a:pt x="3652294" y="1752049"/>
                  <a:pt x="3689460" y="1810155"/>
                  <a:pt x="3629052" y="1818562"/>
                </a:cubicBezTo>
                <a:cubicBezTo>
                  <a:pt x="3621612" y="1819693"/>
                  <a:pt x="3615560" y="1826052"/>
                  <a:pt x="3622819" y="1834382"/>
                </a:cubicBezTo>
                <a:cubicBezTo>
                  <a:pt x="3647713" y="1862782"/>
                  <a:pt x="3622513" y="1861653"/>
                  <a:pt x="3607931" y="1865880"/>
                </a:cubicBezTo>
                <a:cubicBezTo>
                  <a:pt x="3590259" y="1870871"/>
                  <a:pt x="3567632" y="1858883"/>
                  <a:pt x="3553066" y="1875202"/>
                </a:cubicBezTo>
                <a:cubicBezTo>
                  <a:pt x="3559549" y="1891692"/>
                  <a:pt x="3574259" y="1890977"/>
                  <a:pt x="3585408" y="1895878"/>
                </a:cubicBezTo>
                <a:cubicBezTo>
                  <a:pt x="3618025" y="1910389"/>
                  <a:pt x="3645490" y="1927930"/>
                  <a:pt x="3652868" y="1967693"/>
                </a:cubicBezTo>
                <a:cubicBezTo>
                  <a:pt x="3658896" y="1999808"/>
                  <a:pt x="3666359" y="2028135"/>
                  <a:pt x="3626000" y="2039387"/>
                </a:cubicBezTo>
                <a:cubicBezTo>
                  <a:pt x="3619656" y="2041139"/>
                  <a:pt x="3616894" y="2045409"/>
                  <a:pt x="3616520" y="2050917"/>
                </a:cubicBezTo>
                <a:cubicBezTo>
                  <a:pt x="3622090" y="2056005"/>
                  <a:pt x="3627495" y="2061320"/>
                  <a:pt x="3633665" y="2065070"/>
                </a:cubicBezTo>
                <a:cubicBezTo>
                  <a:pt x="3654332" y="2077345"/>
                  <a:pt x="3663568" y="2096160"/>
                  <a:pt x="3672137" y="2115877"/>
                </a:cubicBezTo>
                <a:cubicBezTo>
                  <a:pt x="3677630" y="2128443"/>
                  <a:pt x="3683689" y="2140770"/>
                  <a:pt x="3693502" y="2151432"/>
                </a:cubicBezTo>
                <a:cubicBezTo>
                  <a:pt x="3699501" y="2158045"/>
                  <a:pt x="3706433" y="2162867"/>
                  <a:pt x="3714631" y="2165450"/>
                </a:cubicBezTo>
                <a:cubicBezTo>
                  <a:pt x="3721798" y="2167847"/>
                  <a:pt x="3724317" y="2171279"/>
                  <a:pt x="3720687" y="2177776"/>
                </a:cubicBezTo>
                <a:cubicBezTo>
                  <a:pt x="3710467" y="2196368"/>
                  <a:pt x="3708279" y="2216447"/>
                  <a:pt x="3720330" y="2239344"/>
                </a:cubicBezTo>
                <a:cubicBezTo>
                  <a:pt x="3723973" y="2246257"/>
                  <a:pt x="3723099" y="2252442"/>
                  <a:pt x="3717319" y="2255274"/>
                </a:cubicBezTo>
                <a:cubicBezTo>
                  <a:pt x="3693295" y="2267295"/>
                  <a:pt x="3690800" y="2293320"/>
                  <a:pt x="3683129" y="2315562"/>
                </a:cubicBezTo>
                <a:cubicBezTo>
                  <a:pt x="3672259" y="2347146"/>
                  <a:pt x="3662880" y="2379339"/>
                  <a:pt x="3657185" y="2413386"/>
                </a:cubicBezTo>
                <a:cubicBezTo>
                  <a:pt x="3653835" y="2433723"/>
                  <a:pt x="3650651" y="2453836"/>
                  <a:pt x="3658387" y="2476000"/>
                </a:cubicBezTo>
                <a:cubicBezTo>
                  <a:pt x="3660205" y="2481434"/>
                  <a:pt x="3659103" y="2486088"/>
                  <a:pt x="3657137" y="2490332"/>
                </a:cubicBezTo>
                <a:cubicBezTo>
                  <a:pt x="3648908" y="2508855"/>
                  <a:pt x="3653197" y="2528056"/>
                  <a:pt x="3664555" y="2547680"/>
                </a:cubicBezTo>
                <a:cubicBezTo>
                  <a:pt x="3671544" y="2559536"/>
                  <a:pt x="3671175" y="2561087"/>
                  <a:pt x="3657961" y="2561093"/>
                </a:cubicBezTo>
                <a:cubicBezTo>
                  <a:pt x="3631167" y="2561335"/>
                  <a:pt x="3604505" y="2561133"/>
                  <a:pt x="3578766" y="2565737"/>
                </a:cubicBezTo>
                <a:cubicBezTo>
                  <a:pt x="3549905" y="2570885"/>
                  <a:pt x="3541789" y="2580831"/>
                  <a:pt x="3568277" y="2607860"/>
                </a:cubicBezTo>
                <a:cubicBezTo>
                  <a:pt x="3573947" y="2613604"/>
                  <a:pt x="3579116" y="2620026"/>
                  <a:pt x="3582426" y="2627389"/>
                </a:cubicBezTo>
                <a:cubicBezTo>
                  <a:pt x="3584908" y="2633241"/>
                  <a:pt x="3584137" y="2637444"/>
                  <a:pt x="3579783" y="2640448"/>
                </a:cubicBezTo>
                <a:cubicBezTo>
                  <a:pt x="3574731" y="2644136"/>
                  <a:pt x="3571020" y="2639425"/>
                  <a:pt x="3567306" y="2636032"/>
                </a:cubicBezTo>
                <a:cubicBezTo>
                  <a:pt x="3547145" y="2617804"/>
                  <a:pt x="3523490" y="2605630"/>
                  <a:pt x="3500634" y="2592110"/>
                </a:cubicBezTo>
                <a:cubicBezTo>
                  <a:pt x="3467858" y="2572547"/>
                  <a:pt x="3433851" y="2555446"/>
                  <a:pt x="3403606" y="2531402"/>
                </a:cubicBezTo>
                <a:cubicBezTo>
                  <a:pt x="3395879" y="2525286"/>
                  <a:pt x="3385645" y="2530467"/>
                  <a:pt x="3386459" y="2541212"/>
                </a:cubicBezTo>
                <a:cubicBezTo>
                  <a:pt x="3387273" y="2551957"/>
                  <a:pt x="3381893" y="2552138"/>
                  <a:pt x="3373531" y="2549781"/>
                </a:cubicBezTo>
                <a:cubicBezTo>
                  <a:pt x="3363506" y="2547042"/>
                  <a:pt x="3353483" y="2544301"/>
                  <a:pt x="3343594" y="2541117"/>
                </a:cubicBezTo>
                <a:cubicBezTo>
                  <a:pt x="3333273" y="2537727"/>
                  <a:pt x="3327707" y="2529999"/>
                  <a:pt x="3325231" y="2520189"/>
                </a:cubicBezTo>
                <a:cubicBezTo>
                  <a:pt x="3324753" y="2518337"/>
                  <a:pt x="3324389" y="2516261"/>
                  <a:pt x="3324583" y="2514551"/>
                </a:cubicBezTo>
                <a:lnTo>
                  <a:pt x="3326249" y="2512416"/>
                </a:lnTo>
                <a:lnTo>
                  <a:pt x="3328438" y="2511512"/>
                </a:lnTo>
                <a:cubicBezTo>
                  <a:pt x="3330711" y="2510525"/>
                  <a:pt x="3330848" y="2510273"/>
                  <a:pt x="3327270" y="2511108"/>
                </a:cubicBezTo>
                <a:lnTo>
                  <a:pt x="3326249" y="2512416"/>
                </a:lnTo>
                <a:lnTo>
                  <a:pt x="3316791" y="2516325"/>
                </a:lnTo>
                <a:cubicBezTo>
                  <a:pt x="3306861" y="2520533"/>
                  <a:pt x="3294709" y="2526274"/>
                  <a:pt x="3292975" y="2530729"/>
                </a:cubicBezTo>
                <a:cubicBezTo>
                  <a:pt x="3292841" y="2531173"/>
                  <a:pt x="3170365" y="2503638"/>
                  <a:pt x="3131511" y="2484940"/>
                </a:cubicBezTo>
                <a:cubicBezTo>
                  <a:pt x="3107324" y="2473223"/>
                  <a:pt x="2637379" y="2290746"/>
                  <a:pt x="2035108" y="2360263"/>
                </a:cubicBezTo>
                <a:cubicBezTo>
                  <a:pt x="2013854" y="2362737"/>
                  <a:pt x="1993699" y="2364515"/>
                  <a:pt x="1973110" y="2366087"/>
                </a:cubicBezTo>
                <a:cubicBezTo>
                  <a:pt x="1791171" y="2381225"/>
                  <a:pt x="1611926" y="2391655"/>
                  <a:pt x="1537631" y="2404928"/>
                </a:cubicBezTo>
                <a:cubicBezTo>
                  <a:pt x="1479545" y="2415458"/>
                  <a:pt x="1186772" y="2497860"/>
                  <a:pt x="1106889" y="2561884"/>
                </a:cubicBezTo>
                <a:cubicBezTo>
                  <a:pt x="1025247" y="2627507"/>
                  <a:pt x="949769" y="2699517"/>
                  <a:pt x="874723" y="2771733"/>
                </a:cubicBezTo>
                <a:cubicBezTo>
                  <a:pt x="842171" y="2802947"/>
                  <a:pt x="806834" y="2831617"/>
                  <a:pt x="778525" y="2867084"/>
                </a:cubicBezTo>
                <a:cubicBezTo>
                  <a:pt x="750250" y="2902770"/>
                  <a:pt x="723766" y="2939717"/>
                  <a:pt x="692306" y="2972872"/>
                </a:cubicBezTo>
                <a:cubicBezTo>
                  <a:pt x="683327" y="2982407"/>
                  <a:pt x="674447" y="2992599"/>
                  <a:pt x="659535" y="2994640"/>
                </a:cubicBezTo>
                <a:cubicBezTo>
                  <a:pt x="656215" y="2995191"/>
                  <a:pt x="652595" y="2995094"/>
                  <a:pt x="649143" y="2994770"/>
                </a:cubicBezTo>
                <a:cubicBezTo>
                  <a:pt x="645292" y="2994460"/>
                  <a:pt x="641975" y="2992374"/>
                  <a:pt x="640021" y="2988702"/>
                </a:cubicBezTo>
                <a:cubicBezTo>
                  <a:pt x="638001" y="2984592"/>
                  <a:pt x="640032" y="2982105"/>
                  <a:pt x="642491" y="2979825"/>
                </a:cubicBezTo>
                <a:cubicBezTo>
                  <a:pt x="644253" y="2978227"/>
                  <a:pt x="645884" y="2975754"/>
                  <a:pt x="648409" y="2975229"/>
                </a:cubicBezTo>
                <a:cubicBezTo>
                  <a:pt x="664550" y="2972048"/>
                  <a:pt x="668720" y="2958497"/>
                  <a:pt x="674715" y="2946424"/>
                </a:cubicBezTo>
                <a:cubicBezTo>
                  <a:pt x="677345" y="2941278"/>
                  <a:pt x="680340" y="2937221"/>
                  <a:pt x="673079" y="2930211"/>
                </a:cubicBezTo>
                <a:cubicBezTo>
                  <a:pt x="666747" y="2924048"/>
                  <a:pt x="671831" y="2920580"/>
                  <a:pt x="677147" y="2918642"/>
                </a:cubicBezTo>
                <a:cubicBezTo>
                  <a:pt x="684555" y="2915973"/>
                  <a:pt x="693785" y="2916103"/>
                  <a:pt x="701367" y="2907933"/>
                </a:cubicBezTo>
                <a:cubicBezTo>
                  <a:pt x="668396" y="2908384"/>
                  <a:pt x="657574" y="2929633"/>
                  <a:pt x="645525" y="2949385"/>
                </a:cubicBezTo>
                <a:cubicBezTo>
                  <a:pt x="640999" y="2956572"/>
                  <a:pt x="638462" y="2965011"/>
                  <a:pt x="634865" y="2973046"/>
                </a:cubicBezTo>
                <a:cubicBezTo>
                  <a:pt x="630334" y="2982872"/>
                  <a:pt x="623428" y="2983545"/>
                  <a:pt x="613378" y="2975308"/>
                </a:cubicBezTo>
                <a:cubicBezTo>
                  <a:pt x="604459" y="2967915"/>
                  <a:pt x="600773" y="2968698"/>
                  <a:pt x="599760" y="2979285"/>
                </a:cubicBezTo>
                <a:cubicBezTo>
                  <a:pt x="598242" y="2995824"/>
                  <a:pt x="590819" y="3007726"/>
                  <a:pt x="576167" y="3014154"/>
                </a:cubicBezTo>
                <a:cubicBezTo>
                  <a:pt x="574571" y="3014867"/>
                  <a:pt x="572836" y="3015970"/>
                  <a:pt x="571021" y="3016388"/>
                </a:cubicBezTo>
                <a:cubicBezTo>
                  <a:pt x="569207" y="3016806"/>
                  <a:pt x="567316" y="3016541"/>
                  <a:pt x="565409" y="3014516"/>
                </a:cubicBezTo>
                <a:cubicBezTo>
                  <a:pt x="562095" y="3011110"/>
                  <a:pt x="563860" y="3006874"/>
                  <a:pt x="565393" y="3003744"/>
                </a:cubicBezTo>
                <a:cubicBezTo>
                  <a:pt x="568156" y="2998155"/>
                  <a:pt x="570555" y="2992799"/>
                  <a:pt x="570963" y="2986190"/>
                </a:cubicBezTo>
                <a:cubicBezTo>
                  <a:pt x="571302" y="2981782"/>
                  <a:pt x="571576" y="2976935"/>
                  <a:pt x="568291" y="2973749"/>
                </a:cubicBezTo>
                <a:cubicBezTo>
                  <a:pt x="554633" y="2960138"/>
                  <a:pt x="562013" y="2953295"/>
                  <a:pt x="570857" y="2945523"/>
                </a:cubicBezTo>
                <a:cubicBezTo>
                  <a:pt x="583092" y="2934997"/>
                  <a:pt x="586235" y="2919944"/>
                  <a:pt x="580385" y="2902333"/>
                </a:cubicBezTo>
                <a:cubicBezTo>
                  <a:pt x="578104" y="2895155"/>
                  <a:pt x="578244" y="2890753"/>
                  <a:pt x="586446" y="2890697"/>
                </a:cubicBezTo>
                <a:cubicBezTo>
                  <a:pt x="589633" y="2890590"/>
                  <a:pt x="590068" y="2888156"/>
                  <a:pt x="590869" y="2885492"/>
                </a:cubicBezTo>
                <a:cubicBezTo>
                  <a:pt x="607065" y="2822732"/>
                  <a:pt x="635769" y="2767245"/>
                  <a:pt x="671505" y="2715918"/>
                </a:cubicBezTo>
                <a:cubicBezTo>
                  <a:pt x="700488" y="2674272"/>
                  <a:pt x="733647" y="2636443"/>
                  <a:pt x="768364" y="2599659"/>
                </a:cubicBezTo>
                <a:cubicBezTo>
                  <a:pt x="769396" y="2598526"/>
                  <a:pt x="770394" y="2597174"/>
                  <a:pt x="770662" y="2594966"/>
                </a:cubicBezTo>
                <a:cubicBezTo>
                  <a:pt x="752395" y="2599977"/>
                  <a:pt x="737406" y="2609496"/>
                  <a:pt x="723178" y="2620087"/>
                </a:cubicBezTo>
                <a:cubicBezTo>
                  <a:pt x="685352" y="2648180"/>
                  <a:pt x="655283" y="2683928"/>
                  <a:pt x="624718" y="2719032"/>
                </a:cubicBezTo>
                <a:cubicBezTo>
                  <a:pt x="606125" y="2740543"/>
                  <a:pt x="586838" y="2761417"/>
                  <a:pt x="565691" y="2780595"/>
                </a:cubicBezTo>
                <a:cubicBezTo>
                  <a:pt x="562167" y="2783793"/>
                  <a:pt x="559969" y="2787824"/>
                  <a:pt x="557772" y="2791854"/>
                </a:cubicBezTo>
                <a:cubicBezTo>
                  <a:pt x="556507" y="2794096"/>
                  <a:pt x="554811" y="2796131"/>
                  <a:pt x="551492" y="2795363"/>
                </a:cubicBezTo>
                <a:cubicBezTo>
                  <a:pt x="547342" y="2794404"/>
                  <a:pt x="546451" y="2791136"/>
                  <a:pt x="545559" y="2787869"/>
                </a:cubicBezTo>
                <a:cubicBezTo>
                  <a:pt x="542787" y="2777410"/>
                  <a:pt x="543964" y="2767917"/>
                  <a:pt x="547595" y="2758781"/>
                </a:cubicBezTo>
                <a:cubicBezTo>
                  <a:pt x="557093" y="2735378"/>
                  <a:pt x="573555" y="2717017"/>
                  <a:pt x="590748" y="2699510"/>
                </a:cubicBezTo>
                <a:cubicBezTo>
                  <a:pt x="612992" y="2676997"/>
                  <a:pt x="634311" y="2653636"/>
                  <a:pt x="653108" y="2628162"/>
                </a:cubicBezTo>
                <a:cubicBezTo>
                  <a:pt x="654440" y="2626358"/>
                  <a:pt x="657263" y="2625163"/>
                  <a:pt x="655511" y="2620166"/>
                </a:cubicBezTo>
                <a:cubicBezTo>
                  <a:pt x="643109" y="2632235"/>
                  <a:pt x="631470" y="2644059"/>
                  <a:pt x="619567" y="2655451"/>
                </a:cubicBezTo>
                <a:cubicBezTo>
                  <a:pt x="607862" y="2666838"/>
                  <a:pt x="595958" y="2678231"/>
                  <a:pt x="584221" y="2689397"/>
                </a:cubicBezTo>
                <a:cubicBezTo>
                  <a:pt x="581428" y="2692130"/>
                  <a:pt x="578601" y="2695962"/>
                  <a:pt x="573525" y="2692836"/>
                </a:cubicBezTo>
                <a:cubicBezTo>
                  <a:pt x="568251" y="2689716"/>
                  <a:pt x="568025" y="2684227"/>
                  <a:pt x="568565" y="2679812"/>
                </a:cubicBezTo>
                <a:cubicBezTo>
                  <a:pt x="570409" y="2666779"/>
                  <a:pt x="575275" y="2655184"/>
                  <a:pt x="582528" y="2644828"/>
                </a:cubicBezTo>
                <a:cubicBezTo>
                  <a:pt x="607414" y="2610573"/>
                  <a:pt x="637574" y="2580760"/>
                  <a:pt x="664982" y="2548619"/>
                </a:cubicBezTo>
                <a:cubicBezTo>
                  <a:pt x="679782" y="2531193"/>
                  <a:pt x="693024" y="2512721"/>
                  <a:pt x="705371" y="2493619"/>
                </a:cubicBezTo>
                <a:cubicBezTo>
                  <a:pt x="708133" y="2489348"/>
                  <a:pt x="707342" y="2485418"/>
                  <a:pt x="705622" y="2480639"/>
                </a:cubicBezTo>
                <a:cubicBezTo>
                  <a:pt x="698713" y="2461306"/>
                  <a:pt x="703902" y="2454535"/>
                  <a:pt x="724383" y="2457584"/>
                </a:cubicBezTo>
                <a:cubicBezTo>
                  <a:pt x="730724" y="2458470"/>
                  <a:pt x="734743" y="2457235"/>
                  <a:pt x="737838" y="2452515"/>
                </a:cubicBezTo>
                <a:cubicBezTo>
                  <a:pt x="775112" y="2394101"/>
                  <a:pt x="822101" y="2344375"/>
                  <a:pt x="874861" y="2299729"/>
                </a:cubicBezTo>
                <a:cubicBezTo>
                  <a:pt x="896371" y="2281638"/>
                  <a:pt x="918809" y="2264394"/>
                  <a:pt x="941809" y="2248231"/>
                </a:cubicBezTo>
                <a:cubicBezTo>
                  <a:pt x="941643" y="2247139"/>
                  <a:pt x="941447" y="2245826"/>
                  <a:pt x="941283" y="2244731"/>
                </a:cubicBezTo>
                <a:cubicBezTo>
                  <a:pt x="940852" y="2243208"/>
                  <a:pt x="940522" y="2242339"/>
                  <a:pt x="940126" y="2241033"/>
                </a:cubicBezTo>
                <a:cubicBezTo>
                  <a:pt x="908015" y="2265857"/>
                  <a:pt x="876401" y="2291324"/>
                  <a:pt x="845781" y="2318075"/>
                </a:cubicBezTo>
                <a:cubicBezTo>
                  <a:pt x="762766" y="2390560"/>
                  <a:pt x="684690" y="2467934"/>
                  <a:pt x="604957" y="2543605"/>
                </a:cubicBezTo>
                <a:cubicBezTo>
                  <a:pt x="578159" y="2569129"/>
                  <a:pt x="558754" y="2601220"/>
                  <a:pt x="535403" y="2629705"/>
                </a:cubicBezTo>
                <a:cubicBezTo>
                  <a:pt x="519836" y="2648696"/>
                  <a:pt x="505196" y="2668534"/>
                  <a:pt x="486148" y="2684344"/>
                </a:cubicBezTo>
                <a:cubicBezTo>
                  <a:pt x="478302" y="2690765"/>
                  <a:pt x="469961" y="2696542"/>
                  <a:pt x="457975" y="2695406"/>
                </a:cubicBezTo>
                <a:cubicBezTo>
                  <a:pt x="453294" y="2694905"/>
                  <a:pt x="447917" y="2693766"/>
                  <a:pt x="445469" y="2688133"/>
                </a:cubicBezTo>
                <a:cubicBezTo>
                  <a:pt x="443219" y="2682493"/>
                  <a:pt x="447008" y="2679727"/>
                  <a:pt x="450432" y="2677194"/>
                </a:cubicBezTo>
                <a:cubicBezTo>
                  <a:pt x="451331" y="2676503"/>
                  <a:pt x="452194" y="2675595"/>
                  <a:pt x="453190" y="2675561"/>
                </a:cubicBezTo>
                <a:cubicBezTo>
                  <a:pt x="471920" y="2673612"/>
                  <a:pt x="473804" y="2656840"/>
                  <a:pt x="480962" y="2644508"/>
                </a:cubicBezTo>
                <a:cubicBezTo>
                  <a:pt x="483192" y="2640695"/>
                  <a:pt x="482831" y="2636970"/>
                  <a:pt x="479185" y="2632697"/>
                </a:cubicBezTo>
                <a:cubicBezTo>
                  <a:pt x="472623" y="2625005"/>
                  <a:pt x="475882" y="2621377"/>
                  <a:pt x="482726" y="2618948"/>
                </a:cubicBezTo>
                <a:cubicBezTo>
                  <a:pt x="489569" y="2616519"/>
                  <a:pt x="497240" y="2615602"/>
                  <a:pt x="504254" y="2610308"/>
                </a:cubicBezTo>
                <a:cubicBezTo>
                  <a:pt x="491278" y="2606569"/>
                  <a:pt x="483368" y="2611231"/>
                  <a:pt x="476220" y="2616968"/>
                </a:cubicBezTo>
                <a:cubicBezTo>
                  <a:pt x="460100" y="2629602"/>
                  <a:pt x="451207" y="2647709"/>
                  <a:pt x="442978" y="2666232"/>
                </a:cubicBezTo>
                <a:cubicBezTo>
                  <a:pt x="441313" y="2669807"/>
                  <a:pt x="440111" y="2673803"/>
                  <a:pt x="437550" y="2676747"/>
                </a:cubicBezTo>
                <a:cubicBezTo>
                  <a:pt x="432827" y="2682623"/>
                  <a:pt x="426948" y="2683480"/>
                  <a:pt x="419122" y="2676709"/>
                </a:cubicBezTo>
                <a:cubicBezTo>
                  <a:pt x="408777" y="2667823"/>
                  <a:pt x="405688" y="2668587"/>
                  <a:pt x="404475" y="2680499"/>
                </a:cubicBezTo>
                <a:cubicBezTo>
                  <a:pt x="402890" y="2696600"/>
                  <a:pt x="395601" y="2708058"/>
                  <a:pt x="381149" y="2714480"/>
                </a:cubicBezTo>
                <a:cubicBezTo>
                  <a:pt x="378159" y="2715901"/>
                  <a:pt x="375034" y="2717764"/>
                  <a:pt x="371220" y="2715035"/>
                </a:cubicBezTo>
                <a:cubicBezTo>
                  <a:pt x="367142" y="2711874"/>
                  <a:pt x="369039" y="2708513"/>
                  <a:pt x="369974" y="2705403"/>
                </a:cubicBezTo>
                <a:cubicBezTo>
                  <a:pt x="371242" y="2700523"/>
                  <a:pt x="372909" y="2695631"/>
                  <a:pt x="373946" y="2690540"/>
                </a:cubicBezTo>
                <a:cubicBezTo>
                  <a:pt x="375918" y="2682339"/>
                  <a:pt x="375233" y="2673789"/>
                  <a:pt x="368072" y="2666116"/>
                </a:cubicBezTo>
                <a:cubicBezTo>
                  <a:pt x="362834" y="2660576"/>
                  <a:pt x="362674" y="2656845"/>
                  <a:pt x="367860" y="2652712"/>
                </a:cubicBezTo>
                <a:cubicBezTo>
                  <a:pt x="384547" y="2639840"/>
                  <a:pt x="393902" y="2623477"/>
                  <a:pt x="383778" y="2598755"/>
                </a:cubicBezTo>
                <a:cubicBezTo>
                  <a:pt x="382256" y="2595289"/>
                  <a:pt x="382925" y="2591749"/>
                  <a:pt x="386744" y="2591840"/>
                </a:cubicBezTo>
                <a:cubicBezTo>
                  <a:pt x="395210" y="2592215"/>
                  <a:pt x="395749" y="2586481"/>
                  <a:pt x="397253" y="2580494"/>
                </a:cubicBezTo>
                <a:cubicBezTo>
                  <a:pt x="412046" y="2523057"/>
                  <a:pt x="438285" y="2472490"/>
                  <a:pt x="470165" y="2424811"/>
                </a:cubicBezTo>
                <a:cubicBezTo>
                  <a:pt x="501712" y="2377583"/>
                  <a:pt x="538764" y="2335006"/>
                  <a:pt x="578866" y="2294084"/>
                </a:cubicBezTo>
                <a:cubicBezTo>
                  <a:pt x="566113" y="2295833"/>
                  <a:pt x="550595" y="2304489"/>
                  <a:pt x="535873" y="2314437"/>
                </a:cubicBezTo>
                <a:cubicBezTo>
                  <a:pt x="497018" y="2341027"/>
                  <a:pt x="467083" y="2376330"/>
                  <a:pt x="436452" y="2410996"/>
                </a:cubicBezTo>
                <a:cubicBezTo>
                  <a:pt x="415066" y="2435240"/>
                  <a:pt x="394377" y="2460118"/>
                  <a:pt x="369509" y="2481181"/>
                </a:cubicBezTo>
                <a:cubicBezTo>
                  <a:pt x="366652" y="2483475"/>
                  <a:pt x="364887" y="2486392"/>
                  <a:pt x="363620" y="2489953"/>
                </a:cubicBezTo>
                <a:cubicBezTo>
                  <a:pt x="362487" y="2493069"/>
                  <a:pt x="360523" y="2495993"/>
                  <a:pt x="356142" y="2494821"/>
                </a:cubicBezTo>
                <a:cubicBezTo>
                  <a:pt x="351729" y="2493432"/>
                  <a:pt x="350738" y="2489508"/>
                  <a:pt x="350212" y="2486008"/>
                </a:cubicBezTo>
                <a:cubicBezTo>
                  <a:pt x="348837" y="2472863"/>
                  <a:pt x="350449" y="2460938"/>
                  <a:pt x="356242" y="2450191"/>
                </a:cubicBezTo>
                <a:cubicBezTo>
                  <a:pt x="367430" y="2428709"/>
                  <a:pt x="384090" y="2411660"/>
                  <a:pt x="400751" y="2394611"/>
                </a:cubicBezTo>
                <a:cubicBezTo>
                  <a:pt x="423861" y="2371190"/>
                  <a:pt x="444684" y="2345867"/>
                  <a:pt x="462688" y="2317780"/>
                </a:cubicBezTo>
                <a:cubicBezTo>
                  <a:pt x="448755" y="2331659"/>
                  <a:pt x="434856" y="2345758"/>
                  <a:pt x="420724" y="2359644"/>
                </a:cubicBezTo>
                <a:cubicBezTo>
                  <a:pt x="410083" y="2370115"/>
                  <a:pt x="398979" y="2380161"/>
                  <a:pt x="388106" y="2390420"/>
                </a:cubicBezTo>
                <a:cubicBezTo>
                  <a:pt x="385478" y="2392927"/>
                  <a:pt x="382686" y="2395658"/>
                  <a:pt x="378009" y="2392519"/>
                </a:cubicBezTo>
                <a:cubicBezTo>
                  <a:pt x="373796" y="2389802"/>
                  <a:pt x="373769" y="2385626"/>
                  <a:pt x="373974" y="2381662"/>
                </a:cubicBezTo>
                <a:cubicBezTo>
                  <a:pt x="374628" y="2366031"/>
                  <a:pt x="381123" y="2353282"/>
                  <a:pt x="389805" y="2341778"/>
                </a:cubicBezTo>
                <a:cubicBezTo>
                  <a:pt x="400350" y="2328013"/>
                  <a:pt x="411593" y="2314884"/>
                  <a:pt x="423234" y="2301741"/>
                </a:cubicBezTo>
                <a:cubicBezTo>
                  <a:pt x="409216" y="2305730"/>
                  <a:pt x="395199" y="2309720"/>
                  <a:pt x="381082" y="2313053"/>
                </a:cubicBezTo>
                <a:cubicBezTo>
                  <a:pt x="383843" y="2287458"/>
                  <a:pt x="398428" y="2281911"/>
                  <a:pt x="411582" y="2277511"/>
                </a:cubicBezTo>
                <a:cubicBezTo>
                  <a:pt x="429354" y="2271856"/>
                  <a:pt x="446132" y="2264916"/>
                  <a:pt x="462580" y="2257108"/>
                </a:cubicBezTo>
                <a:cubicBezTo>
                  <a:pt x="468866" y="2249642"/>
                  <a:pt x="475185" y="2242393"/>
                  <a:pt x="481239" y="2234715"/>
                </a:cubicBezTo>
                <a:cubicBezTo>
                  <a:pt x="487461" y="2226811"/>
                  <a:pt x="493282" y="2218921"/>
                  <a:pt x="499039" y="2210593"/>
                </a:cubicBezTo>
                <a:cubicBezTo>
                  <a:pt x="503132" y="2204520"/>
                  <a:pt x="508352" y="2199289"/>
                  <a:pt x="501062" y="2189421"/>
                </a:cubicBezTo>
                <a:cubicBezTo>
                  <a:pt x="497782" y="2184915"/>
                  <a:pt x="510968" y="2159409"/>
                  <a:pt x="516118" y="2157697"/>
                </a:cubicBezTo>
                <a:cubicBezTo>
                  <a:pt x="516881" y="2157451"/>
                  <a:pt x="517646" y="2157204"/>
                  <a:pt x="518242" y="2157185"/>
                </a:cubicBezTo>
                <a:cubicBezTo>
                  <a:pt x="529930" y="2157672"/>
                  <a:pt x="531402" y="2150147"/>
                  <a:pt x="530188" y="2140735"/>
                </a:cubicBezTo>
                <a:cubicBezTo>
                  <a:pt x="529006" y="2131541"/>
                  <a:pt x="525303" y="2120234"/>
                  <a:pt x="541733" y="2124298"/>
                </a:cubicBezTo>
                <a:cubicBezTo>
                  <a:pt x="543592" y="2124675"/>
                  <a:pt x="543794" y="2123349"/>
                  <a:pt x="544359" y="2121791"/>
                </a:cubicBezTo>
                <a:cubicBezTo>
                  <a:pt x="555609" y="2082061"/>
                  <a:pt x="579960" y="2050904"/>
                  <a:pt x="603912" y="2019759"/>
                </a:cubicBezTo>
                <a:cubicBezTo>
                  <a:pt x="605275" y="2018174"/>
                  <a:pt x="606639" y="2016590"/>
                  <a:pt x="608002" y="2015005"/>
                </a:cubicBezTo>
                <a:cubicBezTo>
                  <a:pt x="579269" y="2023667"/>
                  <a:pt x="482131" y="2036829"/>
                  <a:pt x="452750" y="2034520"/>
                </a:cubicBezTo>
                <a:cubicBezTo>
                  <a:pt x="426623" y="2032542"/>
                  <a:pt x="288554" y="2085114"/>
                  <a:pt x="262712" y="2114344"/>
                </a:cubicBezTo>
                <a:cubicBezTo>
                  <a:pt x="255207" y="2092393"/>
                  <a:pt x="262857" y="2083341"/>
                  <a:pt x="268517" y="2073038"/>
                </a:cubicBezTo>
                <a:cubicBezTo>
                  <a:pt x="276540" y="2058478"/>
                  <a:pt x="276622" y="2048362"/>
                  <a:pt x="255787" y="2037632"/>
                </a:cubicBezTo>
                <a:cubicBezTo>
                  <a:pt x="196133" y="2007104"/>
                  <a:pt x="196566" y="2005990"/>
                  <a:pt x="241359" y="1960295"/>
                </a:cubicBezTo>
                <a:cubicBezTo>
                  <a:pt x="243454" y="1958245"/>
                  <a:pt x="241306" y="1951943"/>
                  <a:pt x="241245" y="1947547"/>
                </a:cubicBezTo>
                <a:cubicBezTo>
                  <a:pt x="226911" y="1941435"/>
                  <a:pt x="213736" y="1959026"/>
                  <a:pt x="195038" y="1941188"/>
                </a:cubicBezTo>
                <a:cubicBezTo>
                  <a:pt x="251639" y="1858163"/>
                  <a:pt x="344693" y="1777865"/>
                  <a:pt x="430417" y="1714084"/>
                </a:cubicBezTo>
                <a:cubicBezTo>
                  <a:pt x="350723" y="1696761"/>
                  <a:pt x="315222" y="1768305"/>
                  <a:pt x="257493" y="1761235"/>
                </a:cubicBezTo>
                <a:cubicBezTo>
                  <a:pt x="226114" y="1740308"/>
                  <a:pt x="304464" y="1702056"/>
                  <a:pt x="223028" y="1694464"/>
                </a:cubicBezTo>
                <a:cubicBezTo>
                  <a:pt x="254800" y="1674048"/>
                  <a:pt x="277673" y="1654373"/>
                  <a:pt x="298261" y="1631477"/>
                </a:cubicBezTo>
                <a:cubicBezTo>
                  <a:pt x="334745" y="1590456"/>
                  <a:pt x="339167" y="1563927"/>
                  <a:pt x="311654" y="1511432"/>
                </a:cubicBezTo>
                <a:cubicBezTo>
                  <a:pt x="293444" y="1476870"/>
                  <a:pt x="269884" y="1445346"/>
                  <a:pt x="280139" y="1403011"/>
                </a:cubicBezTo>
                <a:cubicBezTo>
                  <a:pt x="287189" y="1373975"/>
                  <a:pt x="279979" y="1355311"/>
                  <a:pt x="238885" y="1369665"/>
                </a:cubicBezTo>
                <a:cubicBezTo>
                  <a:pt x="194536" y="1385007"/>
                  <a:pt x="173125" y="1359788"/>
                  <a:pt x="177350" y="1309302"/>
                </a:cubicBezTo>
                <a:cubicBezTo>
                  <a:pt x="180088" y="1276893"/>
                  <a:pt x="170607" y="1267099"/>
                  <a:pt x="139289" y="1271891"/>
                </a:cubicBezTo>
                <a:cubicBezTo>
                  <a:pt x="104651" y="1277233"/>
                  <a:pt x="74337" y="1299360"/>
                  <a:pt x="29194" y="1290765"/>
                </a:cubicBezTo>
                <a:cubicBezTo>
                  <a:pt x="55247" y="1230971"/>
                  <a:pt x="132258" y="1245087"/>
                  <a:pt x="164517" y="1187942"/>
                </a:cubicBezTo>
                <a:cubicBezTo>
                  <a:pt x="116070" y="1189353"/>
                  <a:pt x="79047" y="1190819"/>
                  <a:pt x="45028" y="1204275"/>
                </a:cubicBezTo>
                <a:cubicBezTo>
                  <a:pt x="30841" y="1209809"/>
                  <a:pt x="15262" y="1215389"/>
                  <a:pt x="4362" y="1198829"/>
                </a:cubicBezTo>
                <a:cubicBezTo>
                  <a:pt x="-8656" y="1178822"/>
                  <a:pt x="10514" y="1170482"/>
                  <a:pt x="22109" y="1166354"/>
                </a:cubicBezTo>
                <a:cubicBezTo>
                  <a:pt x="54829" y="1154920"/>
                  <a:pt x="77478" y="1129756"/>
                  <a:pt x="103108" y="1109767"/>
                </a:cubicBezTo>
                <a:cubicBezTo>
                  <a:pt x="159186" y="1065890"/>
                  <a:pt x="222492" y="1028804"/>
                  <a:pt x="264964" y="958344"/>
                </a:cubicBezTo>
                <a:cubicBezTo>
                  <a:pt x="201251" y="978075"/>
                  <a:pt x="157792" y="1020649"/>
                  <a:pt x="97282" y="1031040"/>
                </a:cubicBezTo>
                <a:cubicBezTo>
                  <a:pt x="141438" y="966459"/>
                  <a:pt x="204023" y="923242"/>
                  <a:pt x="262299" y="875335"/>
                </a:cubicBezTo>
                <a:cubicBezTo>
                  <a:pt x="278887" y="861805"/>
                  <a:pt x="296498" y="852418"/>
                  <a:pt x="296474" y="824279"/>
                </a:cubicBezTo>
                <a:cubicBezTo>
                  <a:pt x="296489" y="769759"/>
                  <a:pt x="313822" y="723888"/>
                  <a:pt x="362237" y="698295"/>
                </a:cubicBezTo>
                <a:cubicBezTo>
                  <a:pt x="362603" y="698064"/>
                  <a:pt x="358596" y="690065"/>
                  <a:pt x="355949" y="684438"/>
                </a:cubicBezTo>
                <a:cubicBezTo>
                  <a:pt x="324009" y="683754"/>
                  <a:pt x="303939" y="716746"/>
                  <a:pt x="261719" y="707615"/>
                </a:cubicBezTo>
                <a:cubicBezTo>
                  <a:pt x="293826" y="662786"/>
                  <a:pt x="320414" y="622540"/>
                  <a:pt x="372278" y="599908"/>
                </a:cubicBezTo>
                <a:cubicBezTo>
                  <a:pt x="413808" y="581802"/>
                  <a:pt x="466783" y="570566"/>
                  <a:pt x="490605" y="515904"/>
                </a:cubicBezTo>
                <a:cubicBezTo>
                  <a:pt x="451972" y="506653"/>
                  <a:pt x="426252" y="520708"/>
                  <a:pt x="399971" y="531045"/>
                </a:cubicBezTo>
                <a:cubicBezTo>
                  <a:pt x="359508" y="546918"/>
                  <a:pt x="320136" y="564730"/>
                  <a:pt x="279703" y="580821"/>
                </a:cubicBezTo>
                <a:cubicBezTo>
                  <a:pt x="264388" y="586832"/>
                  <a:pt x="247282" y="591585"/>
                  <a:pt x="232911" y="565248"/>
                </a:cubicBezTo>
                <a:cubicBezTo>
                  <a:pt x="286047" y="557744"/>
                  <a:pt x="313129" y="520779"/>
                  <a:pt x="341934" y="485953"/>
                </a:cubicBezTo>
                <a:cubicBezTo>
                  <a:pt x="358200" y="466279"/>
                  <a:pt x="369926" y="440383"/>
                  <a:pt x="405640" y="448854"/>
                </a:cubicBezTo>
                <a:cubicBezTo>
                  <a:pt x="424525" y="453275"/>
                  <a:pt x="433943" y="438668"/>
                  <a:pt x="429321" y="421236"/>
                </a:cubicBezTo>
                <a:cubicBezTo>
                  <a:pt x="413276" y="359781"/>
                  <a:pt x="452058" y="336712"/>
                  <a:pt x="493913" y="323432"/>
                </a:cubicBezTo>
                <a:cubicBezTo>
                  <a:pt x="573005" y="298125"/>
                  <a:pt x="633817" y="243096"/>
                  <a:pt x="709765" y="211522"/>
                </a:cubicBezTo>
                <a:cubicBezTo>
                  <a:pt x="783652" y="180894"/>
                  <a:pt x="1350249" y="31238"/>
                  <a:pt x="1496734" y="13336"/>
                </a:cubicBezTo>
                <a:cubicBezTo>
                  <a:pt x="1552759" y="6490"/>
                  <a:pt x="1608201" y="2420"/>
                  <a:pt x="1662913" y="807"/>
                </a:cubicBezTo>
                <a:close/>
              </a:path>
            </a:pathLst>
          </a:cu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5DB0180-9504-D827-EFC1-7BBFB1CB9559}"/>
              </a:ext>
            </a:extLst>
          </p:cNvPr>
          <p:cNvSpPr txBox="1">
            <a:spLocks/>
          </p:cNvSpPr>
          <p:nvPr/>
        </p:nvSpPr>
        <p:spPr>
          <a:xfrm>
            <a:off x="249018" y="3483137"/>
            <a:ext cx="4694174" cy="1029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GB" sz="1100" cap="none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64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6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36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0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: Shape 42">
            <a:extLst>
              <a:ext uri="{FF2B5EF4-FFF2-40B4-BE49-F238E27FC236}">
                <a16:creationId xmlns:a16="http://schemas.microsoft.com/office/drawing/2014/main" id="{13B7BB51-92B8-4089-8DAB-1202A4D1C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2E24B5A8-B2F1-4DC0-B421-E1DC2BB684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DBEE9-1AD6-D7E8-7D0D-DEF35D529D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4867" y="141623"/>
            <a:ext cx="6125968" cy="89120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Recommendations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729398-06E7-5027-9758-AEFB17210D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018" y="1323828"/>
            <a:ext cx="7095679" cy="539160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font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Redistribute resources: </a:t>
            </a:r>
            <a:r>
              <a:rPr lang="en-US" sz="2000" cap="none" dirty="0">
                <a:latin typeface="Calibri" panose="020F0502020204030204" pitchFamily="34" charset="0"/>
                <a:cs typeface="Calibri" panose="020F0502020204030204" pitchFamily="34" charset="0"/>
              </a:rPr>
              <a:t>Reallocate additional rooms and staff to high-demand wards like R and S, while reviewing the resource usage in Ward U with its lower admissions.</a:t>
            </a:r>
          </a:p>
          <a:p>
            <a:pPr indent="-228600" font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228600" font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Preventive initiatives: </a:t>
            </a:r>
            <a:r>
              <a:rPr lang="en-US" sz="2000" cap="none" dirty="0">
                <a:latin typeface="Calibri" panose="020F0502020204030204" pitchFamily="34" charset="0"/>
                <a:cs typeface="Calibri" panose="020F0502020204030204" pitchFamily="34" charset="0"/>
              </a:rPr>
              <a:t>Focus on trauma prevention programs for the 31-40 age group and improve emergency care readiness for the 51-60 age group.</a:t>
            </a:r>
          </a:p>
          <a:p>
            <a:pPr indent="-228600" font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228600" font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Optimize ward efficiency: </a:t>
            </a:r>
            <a:r>
              <a:rPr lang="en-US" sz="2000" cap="none" dirty="0">
                <a:latin typeface="Calibri" panose="020F0502020204030204" pitchFamily="34" charset="0"/>
                <a:cs typeface="Calibri" panose="020F0502020204030204" pitchFamily="34" charset="0"/>
              </a:rPr>
              <a:t>Investigate why Ward S has longer stays and apply best practices from Ward U to reduce stay durations. Assess if Ward U’s lower admissions indicate underutilized resources.</a:t>
            </a:r>
          </a:p>
          <a:p>
            <a:pPr indent="-228600" font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228600" font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Support critical departments: </a:t>
            </a:r>
            <a:r>
              <a:rPr lang="en-US" sz="2000" cap="none" dirty="0">
                <a:latin typeface="Calibri" panose="020F0502020204030204" pitchFamily="34" charset="0"/>
                <a:cs typeface="Calibri" panose="020F0502020204030204" pitchFamily="34" charset="0"/>
              </a:rPr>
              <a:t>Allocate more resources to gynecology to manage the large number of trauma and emergency cases effectively.</a:t>
            </a:r>
          </a:p>
        </p:txBody>
      </p:sp>
      <p:pic>
        <p:nvPicPr>
          <p:cNvPr id="4" name="Picture 3" descr="Network connection abstract against a white background">
            <a:extLst>
              <a:ext uri="{FF2B5EF4-FFF2-40B4-BE49-F238E27FC236}">
                <a16:creationId xmlns:a16="http://schemas.microsoft.com/office/drawing/2014/main" id="{59230727-4CF1-2617-F1C2-336E57B796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7547"/>
          <a:stretch/>
        </p:blipFill>
        <p:spPr>
          <a:xfrm>
            <a:off x="7751004" y="340091"/>
            <a:ext cx="3726211" cy="3016556"/>
          </a:xfrm>
          <a:custGeom>
            <a:avLst/>
            <a:gdLst/>
            <a:ahLst/>
            <a:cxnLst/>
            <a:rect l="l" t="t" r="r" b="b"/>
            <a:pathLst>
              <a:path w="5008963" h="4055009">
                <a:moveTo>
                  <a:pt x="4260" y="2364194"/>
                </a:moveTo>
                <a:lnTo>
                  <a:pt x="6339" y="2376109"/>
                </a:lnTo>
                <a:cubicBezTo>
                  <a:pt x="8263" y="2386693"/>
                  <a:pt x="10534" y="2398797"/>
                  <a:pt x="13016" y="2411650"/>
                </a:cubicBezTo>
                <a:lnTo>
                  <a:pt x="16544" y="2429412"/>
                </a:lnTo>
                <a:lnTo>
                  <a:pt x="15029" y="2430148"/>
                </a:lnTo>
                <a:cubicBezTo>
                  <a:pt x="7176" y="2425568"/>
                  <a:pt x="3382" y="2403865"/>
                  <a:pt x="3537" y="2374995"/>
                </a:cubicBezTo>
                <a:close/>
                <a:moveTo>
                  <a:pt x="1" y="2337056"/>
                </a:moveTo>
                <a:cubicBezTo>
                  <a:pt x="-2" y="2335024"/>
                  <a:pt x="574" y="2335993"/>
                  <a:pt x="1595" y="2339216"/>
                </a:cubicBezTo>
                <a:lnTo>
                  <a:pt x="5078" y="2352002"/>
                </a:lnTo>
                <a:lnTo>
                  <a:pt x="4260" y="2364194"/>
                </a:lnTo>
                <a:lnTo>
                  <a:pt x="1733" y="2349698"/>
                </a:lnTo>
                <a:cubicBezTo>
                  <a:pt x="632" y="2342932"/>
                  <a:pt x="11" y="2338459"/>
                  <a:pt x="1" y="2337056"/>
                </a:cubicBezTo>
                <a:close/>
                <a:moveTo>
                  <a:pt x="4169659" y="1042396"/>
                </a:moveTo>
                <a:cubicBezTo>
                  <a:pt x="4159915" y="1050998"/>
                  <a:pt x="4150173" y="1059602"/>
                  <a:pt x="4140431" y="1068204"/>
                </a:cubicBezTo>
                <a:cubicBezTo>
                  <a:pt x="4146280" y="1065938"/>
                  <a:pt x="4152666" y="1063654"/>
                  <a:pt x="4158783" y="1061380"/>
                </a:cubicBezTo>
                <a:cubicBezTo>
                  <a:pt x="4163391" y="1056201"/>
                  <a:pt x="4168307" y="1051307"/>
                  <a:pt x="4172866" y="1045834"/>
                </a:cubicBezTo>
                <a:cubicBezTo>
                  <a:pt x="4171887" y="1044684"/>
                  <a:pt x="4170639" y="1043546"/>
                  <a:pt x="4169659" y="1042396"/>
                </a:cubicBezTo>
                <a:close/>
                <a:moveTo>
                  <a:pt x="3910544" y="636501"/>
                </a:moveTo>
                <a:cubicBezTo>
                  <a:pt x="3852087" y="688117"/>
                  <a:pt x="3793675" y="740025"/>
                  <a:pt x="3735217" y="791641"/>
                </a:cubicBezTo>
                <a:cubicBezTo>
                  <a:pt x="3736467" y="792782"/>
                  <a:pt x="3737447" y="793931"/>
                  <a:pt x="3738694" y="795071"/>
                </a:cubicBezTo>
                <a:cubicBezTo>
                  <a:pt x="3804727" y="750884"/>
                  <a:pt x="3866037" y="702128"/>
                  <a:pt x="3910544" y="636501"/>
                </a:cubicBezTo>
                <a:close/>
                <a:moveTo>
                  <a:pt x="4241368" y="227"/>
                </a:moveTo>
                <a:cubicBezTo>
                  <a:pt x="4243807" y="-335"/>
                  <a:pt x="4246349" y="22"/>
                  <a:pt x="4248912" y="2744"/>
                </a:cubicBezTo>
                <a:cubicBezTo>
                  <a:pt x="4253368" y="7322"/>
                  <a:pt x="4250995" y="13017"/>
                  <a:pt x="4248935" y="17224"/>
                </a:cubicBezTo>
                <a:cubicBezTo>
                  <a:pt x="4245220" y="24737"/>
                  <a:pt x="4241995" y="31937"/>
                  <a:pt x="4241447" y="40821"/>
                </a:cubicBezTo>
                <a:cubicBezTo>
                  <a:pt x="4240991" y="46747"/>
                  <a:pt x="4240623" y="53262"/>
                  <a:pt x="4245038" y="57545"/>
                </a:cubicBezTo>
                <a:cubicBezTo>
                  <a:pt x="4263399" y="75841"/>
                  <a:pt x="4253477" y="85041"/>
                  <a:pt x="4241589" y="95488"/>
                </a:cubicBezTo>
                <a:cubicBezTo>
                  <a:pt x="4225142" y="109637"/>
                  <a:pt x="4220917" y="129873"/>
                  <a:pt x="4228781" y="153546"/>
                </a:cubicBezTo>
                <a:cubicBezTo>
                  <a:pt x="4231847" y="163195"/>
                  <a:pt x="4231659" y="169112"/>
                  <a:pt x="4220634" y="169188"/>
                </a:cubicBezTo>
                <a:cubicBezTo>
                  <a:pt x="4216350" y="169332"/>
                  <a:pt x="4215765" y="172603"/>
                  <a:pt x="4214688" y="176184"/>
                </a:cubicBezTo>
                <a:cubicBezTo>
                  <a:pt x="4192917" y="260550"/>
                  <a:pt x="4154331" y="335138"/>
                  <a:pt x="4106293" y="404134"/>
                </a:cubicBezTo>
                <a:cubicBezTo>
                  <a:pt x="4067333" y="460118"/>
                  <a:pt x="4022759" y="510969"/>
                  <a:pt x="3976090" y="560416"/>
                </a:cubicBezTo>
                <a:cubicBezTo>
                  <a:pt x="3974703" y="561939"/>
                  <a:pt x="3973361" y="563757"/>
                  <a:pt x="3973001" y="566724"/>
                </a:cubicBezTo>
                <a:cubicBezTo>
                  <a:pt x="3997557" y="559988"/>
                  <a:pt x="4017706" y="547193"/>
                  <a:pt x="4036832" y="532955"/>
                </a:cubicBezTo>
                <a:cubicBezTo>
                  <a:pt x="4087679" y="495192"/>
                  <a:pt x="4128099" y="447137"/>
                  <a:pt x="4169187" y="399948"/>
                </a:cubicBezTo>
                <a:cubicBezTo>
                  <a:pt x="4194181" y="371032"/>
                  <a:pt x="4220107" y="342972"/>
                  <a:pt x="4248533" y="317192"/>
                </a:cubicBezTo>
                <a:cubicBezTo>
                  <a:pt x="4253271" y="312894"/>
                  <a:pt x="4256225" y="307475"/>
                  <a:pt x="4259179" y="302057"/>
                </a:cubicBezTo>
                <a:cubicBezTo>
                  <a:pt x="4260879" y="299044"/>
                  <a:pt x="4263159" y="296308"/>
                  <a:pt x="4267621" y="297340"/>
                </a:cubicBezTo>
                <a:cubicBezTo>
                  <a:pt x="4273199" y="298630"/>
                  <a:pt x="4274397" y="303023"/>
                  <a:pt x="4275596" y="307415"/>
                </a:cubicBezTo>
                <a:cubicBezTo>
                  <a:pt x="4279323" y="321474"/>
                  <a:pt x="4277741" y="334235"/>
                  <a:pt x="4272859" y="346516"/>
                </a:cubicBezTo>
                <a:cubicBezTo>
                  <a:pt x="4260092" y="377975"/>
                  <a:pt x="4237963" y="402657"/>
                  <a:pt x="4214851" y="426191"/>
                </a:cubicBezTo>
                <a:cubicBezTo>
                  <a:pt x="4184949" y="456454"/>
                  <a:pt x="4156291" y="487857"/>
                  <a:pt x="4131023" y="522101"/>
                </a:cubicBezTo>
                <a:cubicBezTo>
                  <a:pt x="4129233" y="524526"/>
                  <a:pt x="4125438" y="526132"/>
                  <a:pt x="4127793" y="532849"/>
                </a:cubicBezTo>
                <a:cubicBezTo>
                  <a:pt x="4144465" y="516625"/>
                  <a:pt x="4160110" y="500731"/>
                  <a:pt x="4176111" y="485417"/>
                </a:cubicBezTo>
                <a:cubicBezTo>
                  <a:pt x="4191845" y="470110"/>
                  <a:pt x="4207847" y="454796"/>
                  <a:pt x="4223625" y="439785"/>
                </a:cubicBezTo>
                <a:cubicBezTo>
                  <a:pt x="4227379" y="436112"/>
                  <a:pt x="4231180" y="430960"/>
                  <a:pt x="4238003" y="435163"/>
                </a:cubicBezTo>
                <a:cubicBezTo>
                  <a:pt x="4245093" y="439357"/>
                  <a:pt x="4245396" y="446735"/>
                  <a:pt x="4244671" y="452670"/>
                </a:cubicBezTo>
                <a:cubicBezTo>
                  <a:pt x="4242191" y="470190"/>
                  <a:pt x="4235650" y="485776"/>
                  <a:pt x="4225900" y="499698"/>
                </a:cubicBezTo>
                <a:cubicBezTo>
                  <a:pt x="4192447" y="545745"/>
                  <a:pt x="4151905" y="585821"/>
                  <a:pt x="4115062" y="629026"/>
                </a:cubicBezTo>
                <a:cubicBezTo>
                  <a:pt x="4095167" y="652452"/>
                  <a:pt x="4077366" y="677283"/>
                  <a:pt x="4060768" y="702961"/>
                </a:cubicBezTo>
                <a:cubicBezTo>
                  <a:pt x="4057055" y="708701"/>
                  <a:pt x="4058119" y="713984"/>
                  <a:pt x="4060431" y="720409"/>
                </a:cubicBezTo>
                <a:cubicBezTo>
                  <a:pt x="4069719" y="746397"/>
                  <a:pt x="4062743" y="755499"/>
                  <a:pt x="4035212" y="751401"/>
                </a:cubicBezTo>
                <a:cubicBezTo>
                  <a:pt x="4026688" y="750210"/>
                  <a:pt x="4021285" y="751870"/>
                  <a:pt x="4017125" y="758215"/>
                </a:cubicBezTo>
                <a:cubicBezTo>
                  <a:pt x="3967019" y="836737"/>
                  <a:pt x="3903854" y="903582"/>
                  <a:pt x="3832932" y="963597"/>
                </a:cubicBezTo>
                <a:cubicBezTo>
                  <a:pt x="3804017" y="987916"/>
                  <a:pt x="3773855" y="1011096"/>
                  <a:pt x="3742937" y="1032823"/>
                </a:cubicBezTo>
                <a:cubicBezTo>
                  <a:pt x="3743159" y="1034292"/>
                  <a:pt x="3743424" y="1036057"/>
                  <a:pt x="3743644" y="1037528"/>
                </a:cubicBezTo>
                <a:cubicBezTo>
                  <a:pt x="3744223" y="1039576"/>
                  <a:pt x="3744667" y="1040744"/>
                  <a:pt x="3745199" y="1042499"/>
                </a:cubicBezTo>
                <a:cubicBezTo>
                  <a:pt x="3788365" y="1009130"/>
                  <a:pt x="3830861" y="974896"/>
                  <a:pt x="3872023" y="938935"/>
                </a:cubicBezTo>
                <a:cubicBezTo>
                  <a:pt x="3983615" y="841498"/>
                  <a:pt x="4088569" y="737488"/>
                  <a:pt x="4195750" y="635767"/>
                </a:cubicBezTo>
                <a:cubicBezTo>
                  <a:pt x="4231774" y="601456"/>
                  <a:pt x="4257859" y="558318"/>
                  <a:pt x="4289249" y="520026"/>
                </a:cubicBezTo>
                <a:cubicBezTo>
                  <a:pt x="4310175" y="494498"/>
                  <a:pt x="4329854" y="467830"/>
                  <a:pt x="4355459" y="446578"/>
                </a:cubicBezTo>
                <a:cubicBezTo>
                  <a:pt x="4366007" y="437947"/>
                  <a:pt x="4377219" y="430181"/>
                  <a:pt x="4393331" y="431708"/>
                </a:cubicBezTo>
                <a:cubicBezTo>
                  <a:pt x="4399623" y="432382"/>
                  <a:pt x="4406851" y="433912"/>
                  <a:pt x="4410143" y="441485"/>
                </a:cubicBezTo>
                <a:cubicBezTo>
                  <a:pt x="4413167" y="449066"/>
                  <a:pt x="4408073" y="452785"/>
                  <a:pt x="4403471" y="456190"/>
                </a:cubicBezTo>
                <a:cubicBezTo>
                  <a:pt x="4402263" y="457118"/>
                  <a:pt x="4401102" y="458339"/>
                  <a:pt x="4399763" y="458385"/>
                </a:cubicBezTo>
                <a:cubicBezTo>
                  <a:pt x="4374585" y="461004"/>
                  <a:pt x="4372053" y="483550"/>
                  <a:pt x="4362431" y="500127"/>
                </a:cubicBezTo>
                <a:cubicBezTo>
                  <a:pt x="4359433" y="505253"/>
                  <a:pt x="4359919" y="510260"/>
                  <a:pt x="4364819" y="516005"/>
                </a:cubicBezTo>
                <a:cubicBezTo>
                  <a:pt x="4373640" y="526345"/>
                  <a:pt x="4369259" y="531222"/>
                  <a:pt x="4360060" y="534487"/>
                </a:cubicBezTo>
                <a:cubicBezTo>
                  <a:pt x="4350861" y="537752"/>
                  <a:pt x="4340549" y="538985"/>
                  <a:pt x="4331121" y="546101"/>
                </a:cubicBezTo>
                <a:cubicBezTo>
                  <a:pt x="4348564" y="551127"/>
                  <a:pt x="4359197" y="544860"/>
                  <a:pt x="4368805" y="537148"/>
                </a:cubicBezTo>
                <a:cubicBezTo>
                  <a:pt x="4390475" y="520165"/>
                  <a:pt x="4402429" y="495825"/>
                  <a:pt x="4413491" y="470925"/>
                </a:cubicBezTo>
                <a:cubicBezTo>
                  <a:pt x="4415729" y="466120"/>
                  <a:pt x="4417345" y="460748"/>
                  <a:pt x="4420787" y="456790"/>
                </a:cubicBezTo>
                <a:cubicBezTo>
                  <a:pt x="4427137" y="448892"/>
                  <a:pt x="4435039" y="447740"/>
                  <a:pt x="4445559" y="456842"/>
                </a:cubicBezTo>
                <a:cubicBezTo>
                  <a:pt x="4459466" y="468787"/>
                  <a:pt x="4463618" y="467759"/>
                  <a:pt x="4465249" y="451747"/>
                </a:cubicBezTo>
                <a:cubicBezTo>
                  <a:pt x="4467379" y="430103"/>
                  <a:pt x="4477177" y="414701"/>
                  <a:pt x="4496605" y="406068"/>
                </a:cubicBezTo>
                <a:cubicBezTo>
                  <a:pt x="4500624" y="404158"/>
                  <a:pt x="4504824" y="401653"/>
                  <a:pt x="4509951" y="405322"/>
                </a:cubicBezTo>
                <a:cubicBezTo>
                  <a:pt x="4515434" y="409571"/>
                  <a:pt x="4512883" y="414089"/>
                  <a:pt x="4511627" y="418269"/>
                </a:cubicBezTo>
                <a:cubicBezTo>
                  <a:pt x="4509922" y="424829"/>
                  <a:pt x="4507681" y="431406"/>
                  <a:pt x="4506287" y="438249"/>
                </a:cubicBezTo>
                <a:cubicBezTo>
                  <a:pt x="4503637" y="449273"/>
                  <a:pt x="4504557" y="460767"/>
                  <a:pt x="4514183" y="471081"/>
                </a:cubicBezTo>
                <a:cubicBezTo>
                  <a:pt x="4521225" y="478528"/>
                  <a:pt x="4521439" y="483544"/>
                  <a:pt x="4514468" y="489099"/>
                </a:cubicBezTo>
                <a:cubicBezTo>
                  <a:pt x="4492037" y="506402"/>
                  <a:pt x="4479461" y="528399"/>
                  <a:pt x="4493071" y="561631"/>
                </a:cubicBezTo>
                <a:cubicBezTo>
                  <a:pt x="4495117" y="566290"/>
                  <a:pt x="4494217" y="571049"/>
                  <a:pt x="4489084" y="570926"/>
                </a:cubicBezTo>
                <a:cubicBezTo>
                  <a:pt x="4477703" y="570423"/>
                  <a:pt x="4476979" y="578131"/>
                  <a:pt x="4474957" y="586178"/>
                </a:cubicBezTo>
                <a:cubicBezTo>
                  <a:pt x="4455071" y="663388"/>
                  <a:pt x="4419799" y="731363"/>
                  <a:pt x="4376945" y="795455"/>
                </a:cubicBezTo>
                <a:cubicBezTo>
                  <a:pt x="4334537" y="858942"/>
                  <a:pt x="4284731" y="916176"/>
                  <a:pt x="4230823" y="971186"/>
                </a:cubicBezTo>
                <a:cubicBezTo>
                  <a:pt x="4247966" y="968835"/>
                  <a:pt x="4268827" y="957199"/>
                  <a:pt x="4288617" y="943826"/>
                </a:cubicBezTo>
                <a:cubicBezTo>
                  <a:pt x="4340847" y="908082"/>
                  <a:pt x="4381088" y="860626"/>
                  <a:pt x="4422264" y="814026"/>
                </a:cubicBezTo>
                <a:cubicBezTo>
                  <a:pt x="4451011" y="781437"/>
                  <a:pt x="4478823" y="747994"/>
                  <a:pt x="4512251" y="719680"/>
                </a:cubicBezTo>
                <a:cubicBezTo>
                  <a:pt x="4516092" y="716596"/>
                  <a:pt x="4518465" y="712675"/>
                  <a:pt x="4520168" y="707889"/>
                </a:cubicBezTo>
                <a:cubicBezTo>
                  <a:pt x="4521691" y="703700"/>
                  <a:pt x="4524331" y="699769"/>
                  <a:pt x="4530220" y="701344"/>
                </a:cubicBezTo>
                <a:cubicBezTo>
                  <a:pt x="4536153" y="703212"/>
                  <a:pt x="4537485" y="708487"/>
                  <a:pt x="4538191" y="713191"/>
                </a:cubicBezTo>
                <a:cubicBezTo>
                  <a:pt x="4540040" y="730862"/>
                  <a:pt x="4537873" y="746892"/>
                  <a:pt x="4530086" y="761339"/>
                </a:cubicBezTo>
                <a:cubicBezTo>
                  <a:pt x="4515047" y="790216"/>
                  <a:pt x="4492651" y="813134"/>
                  <a:pt x="4470255" y="836052"/>
                </a:cubicBezTo>
                <a:cubicBezTo>
                  <a:pt x="4439189" y="867536"/>
                  <a:pt x="4411198" y="901576"/>
                  <a:pt x="4386996" y="939332"/>
                </a:cubicBezTo>
                <a:cubicBezTo>
                  <a:pt x="4405725" y="920675"/>
                  <a:pt x="4424409" y="901723"/>
                  <a:pt x="4443406" y="883057"/>
                </a:cubicBezTo>
                <a:cubicBezTo>
                  <a:pt x="4457710" y="868981"/>
                  <a:pt x="4472637" y="855476"/>
                  <a:pt x="4487253" y="841686"/>
                </a:cubicBezTo>
                <a:cubicBezTo>
                  <a:pt x="4490785" y="838315"/>
                  <a:pt x="4494538" y="834644"/>
                  <a:pt x="4500825" y="838864"/>
                </a:cubicBezTo>
                <a:cubicBezTo>
                  <a:pt x="4506489" y="842516"/>
                  <a:pt x="4506525" y="848130"/>
                  <a:pt x="4506249" y="853458"/>
                </a:cubicBezTo>
                <a:cubicBezTo>
                  <a:pt x="4505370" y="874470"/>
                  <a:pt x="4496639" y="891608"/>
                  <a:pt x="4484969" y="907073"/>
                </a:cubicBezTo>
                <a:cubicBezTo>
                  <a:pt x="4470793" y="925576"/>
                  <a:pt x="4455680" y="943225"/>
                  <a:pt x="4440032" y="960892"/>
                </a:cubicBezTo>
                <a:cubicBezTo>
                  <a:pt x="4458875" y="955530"/>
                  <a:pt x="4477718" y="950167"/>
                  <a:pt x="4496695" y="945687"/>
                </a:cubicBezTo>
                <a:cubicBezTo>
                  <a:pt x="4492983" y="980092"/>
                  <a:pt x="4473377" y="987549"/>
                  <a:pt x="4455695" y="993464"/>
                </a:cubicBezTo>
                <a:cubicBezTo>
                  <a:pt x="4431805" y="1001065"/>
                  <a:pt x="4409251" y="1010394"/>
                  <a:pt x="4387141" y="1020891"/>
                </a:cubicBezTo>
                <a:cubicBezTo>
                  <a:pt x="4378691" y="1030927"/>
                  <a:pt x="4370197" y="1040671"/>
                  <a:pt x="4362058" y="1050992"/>
                </a:cubicBezTo>
                <a:cubicBezTo>
                  <a:pt x="4353695" y="1061617"/>
                  <a:pt x="4345870" y="1072223"/>
                  <a:pt x="4338131" y="1083418"/>
                </a:cubicBezTo>
                <a:cubicBezTo>
                  <a:pt x="4332629" y="1091582"/>
                  <a:pt x="4325612" y="1098614"/>
                  <a:pt x="4335411" y="1111879"/>
                </a:cubicBezTo>
                <a:cubicBezTo>
                  <a:pt x="4339820" y="1117936"/>
                  <a:pt x="4322095" y="1152223"/>
                  <a:pt x="4315173" y="1154524"/>
                </a:cubicBezTo>
                <a:cubicBezTo>
                  <a:pt x="4314147" y="1154854"/>
                  <a:pt x="4313119" y="1155186"/>
                  <a:pt x="4312317" y="1155212"/>
                </a:cubicBezTo>
                <a:cubicBezTo>
                  <a:pt x="4296605" y="1154558"/>
                  <a:pt x="4294627" y="1164673"/>
                  <a:pt x="4296259" y="1177325"/>
                </a:cubicBezTo>
                <a:cubicBezTo>
                  <a:pt x="4297848" y="1189684"/>
                  <a:pt x="4302825" y="1204883"/>
                  <a:pt x="4280739" y="1199421"/>
                </a:cubicBezTo>
                <a:cubicBezTo>
                  <a:pt x="4278241" y="1198914"/>
                  <a:pt x="4277969" y="1200696"/>
                  <a:pt x="4277209" y="1202790"/>
                </a:cubicBezTo>
                <a:cubicBezTo>
                  <a:pt x="4262087" y="1256198"/>
                  <a:pt x="4229353" y="1298081"/>
                  <a:pt x="4197155" y="1339947"/>
                </a:cubicBezTo>
                <a:cubicBezTo>
                  <a:pt x="4195323" y="1342078"/>
                  <a:pt x="4193489" y="1344207"/>
                  <a:pt x="4191657" y="1346338"/>
                </a:cubicBezTo>
                <a:cubicBezTo>
                  <a:pt x="4230281" y="1334694"/>
                  <a:pt x="4360859" y="1317001"/>
                  <a:pt x="4400355" y="1320105"/>
                </a:cubicBezTo>
                <a:cubicBezTo>
                  <a:pt x="4435476" y="1322763"/>
                  <a:pt x="4621075" y="1252093"/>
                  <a:pt x="4655814" y="1212801"/>
                </a:cubicBezTo>
                <a:cubicBezTo>
                  <a:pt x="4665902" y="1242309"/>
                  <a:pt x="4655619" y="1254477"/>
                  <a:pt x="4648010" y="1268327"/>
                </a:cubicBezTo>
                <a:cubicBezTo>
                  <a:pt x="4637225" y="1287899"/>
                  <a:pt x="4637115" y="1301497"/>
                  <a:pt x="4665123" y="1315921"/>
                </a:cubicBezTo>
                <a:cubicBezTo>
                  <a:pt x="4745312" y="1356959"/>
                  <a:pt x="4744730" y="1358456"/>
                  <a:pt x="4684517" y="1419882"/>
                </a:cubicBezTo>
                <a:cubicBezTo>
                  <a:pt x="4681701" y="1422637"/>
                  <a:pt x="4684589" y="1431109"/>
                  <a:pt x="4684670" y="1437018"/>
                </a:cubicBezTo>
                <a:cubicBezTo>
                  <a:pt x="4703939" y="1445234"/>
                  <a:pt x="4721650" y="1421587"/>
                  <a:pt x="4746785" y="1445566"/>
                </a:cubicBezTo>
                <a:cubicBezTo>
                  <a:pt x="4670699" y="1557173"/>
                  <a:pt x="4545611" y="1665113"/>
                  <a:pt x="4430376" y="1750851"/>
                </a:cubicBezTo>
                <a:cubicBezTo>
                  <a:pt x="4537505" y="1774137"/>
                  <a:pt x="4585227" y="1677964"/>
                  <a:pt x="4662829" y="1687468"/>
                </a:cubicBezTo>
                <a:cubicBezTo>
                  <a:pt x="4705010" y="1715600"/>
                  <a:pt x="4599689" y="1767020"/>
                  <a:pt x="4709159" y="1777225"/>
                </a:cubicBezTo>
                <a:cubicBezTo>
                  <a:pt x="4666449" y="1804669"/>
                  <a:pt x="4635702" y="1831118"/>
                  <a:pt x="4608027" y="1861896"/>
                </a:cubicBezTo>
                <a:cubicBezTo>
                  <a:pt x="4558983" y="1917038"/>
                  <a:pt x="4553039" y="1952700"/>
                  <a:pt x="4590023" y="2023267"/>
                </a:cubicBezTo>
                <a:cubicBezTo>
                  <a:pt x="4614502" y="2069727"/>
                  <a:pt x="4646173" y="2112103"/>
                  <a:pt x="4632387" y="2169011"/>
                </a:cubicBezTo>
                <a:cubicBezTo>
                  <a:pt x="4622911" y="2208043"/>
                  <a:pt x="4632603" y="2233132"/>
                  <a:pt x="4687843" y="2213837"/>
                </a:cubicBezTo>
                <a:cubicBezTo>
                  <a:pt x="4747459" y="2193213"/>
                  <a:pt x="4776241" y="2227114"/>
                  <a:pt x="4770561" y="2294980"/>
                </a:cubicBezTo>
                <a:cubicBezTo>
                  <a:pt x="4766881" y="2338546"/>
                  <a:pt x="4779626" y="2351711"/>
                  <a:pt x="4821725" y="2345270"/>
                </a:cubicBezTo>
                <a:cubicBezTo>
                  <a:pt x="4868287" y="2338088"/>
                  <a:pt x="4909037" y="2308345"/>
                  <a:pt x="4969720" y="2319898"/>
                </a:cubicBezTo>
                <a:cubicBezTo>
                  <a:pt x="4934699" y="2400276"/>
                  <a:pt x="4831177" y="2381301"/>
                  <a:pt x="4787813" y="2458118"/>
                </a:cubicBezTo>
                <a:cubicBezTo>
                  <a:pt x="4852937" y="2456221"/>
                  <a:pt x="4902705" y="2454251"/>
                  <a:pt x="4948436" y="2436163"/>
                </a:cubicBezTo>
                <a:cubicBezTo>
                  <a:pt x="4967506" y="2428724"/>
                  <a:pt x="4988449" y="2421222"/>
                  <a:pt x="5003101" y="2443483"/>
                </a:cubicBezTo>
                <a:cubicBezTo>
                  <a:pt x="5020601" y="2470378"/>
                  <a:pt x="4994831" y="2481589"/>
                  <a:pt x="4979245" y="2487138"/>
                </a:cubicBezTo>
                <a:cubicBezTo>
                  <a:pt x="4935260" y="2502508"/>
                  <a:pt x="4904815" y="2536335"/>
                  <a:pt x="4870362" y="2563205"/>
                </a:cubicBezTo>
                <a:cubicBezTo>
                  <a:pt x="4794979" y="2622187"/>
                  <a:pt x="4709879" y="2672039"/>
                  <a:pt x="4652786" y="2766755"/>
                </a:cubicBezTo>
                <a:cubicBezTo>
                  <a:pt x="4738433" y="2740232"/>
                  <a:pt x="4796853" y="2683002"/>
                  <a:pt x="4878193" y="2669034"/>
                </a:cubicBezTo>
                <a:cubicBezTo>
                  <a:pt x="4818837" y="2755847"/>
                  <a:pt x="4734707" y="2813941"/>
                  <a:pt x="4656369" y="2878341"/>
                </a:cubicBezTo>
                <a:cubicBezTo>
                  <a:pt x="4634071" y="2896528"/>
                  <a:pt x="4610397" y="2909146"/>
                  <a:pt x="4610429" y="2946972"/>
                </a:cubicBezTo>
                <a:cubicBezTo>
                  <a:pt x="4610409" y="3020261"/>
                  <a:pt x="4587109" y="3081923"/>
                  <a:pt x="4522027" y="3116326"/>
                </a:cubicBezTo>
                <a:cubicBezTo>
                  <a:pt x="4521535" y="3116637"/>
                  <a:pt x="4526921" y="3127390"/>
                  <a:pt x="4530480" y="3134954"/>
                </a:cubicBezTo>
                <a:cubicBezTo>
                  <a:pt x="4573415" y="3135874"/>
                  <a:pt x="4600394" y="3091524"/>
                  <a:pt x="4657149" y="3103798"/>
                </a:cubicBezTo>
                <a:cubicBezTo>
                  <a:pt x="4613989" y="3164059"/>
                  <a:pt x="4578247" y="3218161"/>
                  <a:pt x="4508529" y="3248583"/>
                </a:cubicBezTo>
                <a:cubicBezTo>
                  <a:pt x="4452703" y="3272922"/>
                  <a:pt x="4381491" y="3288026"/>
                  <a:pt x="4349468" y="3361506"/>
                </a:cubicBezTo>
                <a:cubicBezTo>
                  <a:pt x="4401401" y="3373942"/>
                  <a:pt x="4435975" y="3355048"/>
                  <a:pt x="4471303" y="3341152"/>
                </a:cubicBezTo>
                <a:cubicBezTo>
                  <a:pt x="4525696" y="3319816"/>
                  <a:pt x="4578621" y="3295871"/>
                  <a:pt x="4632973" y="3274241"/>
                </a:cubicBezTo>
                <a:cubicBezTo>
                  <a:pt x="4653560" y="3266161"/>
                  <a:pt x="4676556" y="3259771"/>
                  <a:pt x="4695873" y="3295175"/>
                </a:cubicBezTo>
                <a:cubicBezTo>
                  <a:pt x="4624445" y="3305262"/>
                  <a:pt x="4588041" y="3354953"/>
                  <a:pt x="4549319" y="3401768"/>
                </a:cubicBezTo>
                <a:cubicBezTo>
                  <a:pt x="4527454" y="3428214"/>
                  <a:pt x="4511691" y="3463025"/>
                  <a:pt x="4463683" y="3451638"/>
                </a:cubicBezTo>
                <a:cubicBezTo>
                  <a:pt x="4438297" y="3445695"/>
                  <a:pt x="4425636" y="3465331"/>
                  <a:pt x="4431849" y="3488764"/>
                </a:cubicBezTo>
                <a:cubicBezTo>
                  <a:pt x="4453418" y="3571374"/>
                  <a:pt x="4401285" y="3602385"/>
                  <a:pt x="4345021" y="3620237"/>
                </a:cubicBezTo>
                <a:cubicBezTo>
                  <a:pt x="4238701" y="3654255"/>
                  <a:pt x="4156956" y="3728228"/>
                  <a:pt x="4054862" y="3770672"/>
                </a:cubicBezTo>
                <a:cubicBezTo>
                  <a:pt x="3955539" y="3811843"/>
                  <a:pt x="3193890" y="4013019"/>
                  <a:pt x="2996978" y="4037083"/>
                </a:cubicBezTo>
                <a:cubicBezTo>
                  <a:pt x="1791984" y="4184327"/>
                  <a:pt x="787965" y="3376479"/>
                  <a:pt x="782224" y="3365147"/>
                </a:cubicBezTo>
                <a:cubicBezTo>
                  <a:pt x="755658" y="3311959"/>
                  <a:pt x="706372" y="3290272"/>
                  <a:pt x="660529" y="3262855"/>
                </a:cubicBezTo>
                <a:cubicBezTo>
                  <a:pt x="620573" y="3238785"/>
                  <a:pt x="577987" y="3213325"/>
                  <a:pt x="556492" y="3170606"/>
                </a:cubicBezTo>
                <a:cubicBezTo>
                  <a:pt x="528057" y="3113938"/>
                  <a:pt x="591369" y="3159090"/>
                  <a:pt x="598499" y="3136686"/>
                </a:cubicBezTo>
                <a:cubicBezTo>
                  <a:pt x="572610" y="3107710"/>
                  <a:pt x="535291" y="3081483"/>
                  <a:pt x="521371" y="3047966"/>
                </a:cubicBezTo>
                <a:cubicBezTo>
                  <a:pt x="471383" y="2926712"/>
                  <a:pt x="389969" y="2839909"/>
                  <a:pt x="277815" y="2774238"/>
                </a:cubicBezTo>
                <a:cubicBezTo>
                  <a:pt x="245618" y="2755225"/>
                  <a:pt x="220944" y="2720002"/>
                  <a:pt x="180156" y="2715464"/>
                </a:cubicBezTo>
                <a:cubicBezTo>
                  <a:pt x="89609" y="2705805"/>
                  <a:pt x="102881" y="2606063"/>
                  <a:pt x="49429" y="2563830"/>
                </a:cubicBezTo>
                <a:cubicBezTo>
                  <a:pt x="44392" y="2559863"/>
                  <a:pt x="32054" y="2505976"/>
                  <a:pt x="20966" y="2451676"/>
                </a:cubicBezTo>
                <a:lnTo>
                  <a:pt x="16544" y="2429412"/>
                </a:lnTo>
                <a:lnTo>
                  <a:pt x="23719" y="2425923"/>
                </a:lnTo>
                <a:lnTo>
                  <a:pt x="26923" y="2438298"/>
                </a:lnTo>
                <a:cubicBezTo>
                  <a:pt x="34435" y="2466226"/>
                  <a:pt x="41264" y="2487565"/>
                  <a:pt x="43882" y="2482157"/>
                </a:cubicBezTo>
                <a:cubicBezTo>
                  <a:pt x="50822" y="2467442"/>
                  <a:pt x="62849" y="2454330"/>
                  <a:pt x="53325" y="2435738"/>
                </a:cubicBezTo>
                <a:cubicBezTo>
                  <a:pt x="50421" y="2429851"/>
                  <a:pt x="48463" y="2413128"/>
                  <a:pt x="40326" y="2414482"/>
                </a:cubicBezTo>
                <a:cubicBezTo>
                  <a:pt x="37614" y="2414934"/>
                  <a:pt x="34216" y="2417394"/>
                  <a:pt x="29866" y="2422933"/>
                </a:cubicBezTo>
                <a:lnTo>
                  <a:pt x="23719" y="2425923"/>
                </a:lnTo>
                <a:lnTo>
                  <a:pt x="19315" y="2408918"/>
                </a:lnTo>
                <a:cubicBezTo>
                  <a:pt x="14265" y="2388863"/>
                  <a:pt x="9434" y="2368867"/>
                  <a:pt x="5867" y="2354899"/>
                </a:cubicBezTo>
                <a:lnTo>
                  <a:pt x="5078" y="2352002"/>
                </a:lnTo>
                <a:lnTo>
                  <a:pt x="6716" y="2327557"/>
                </a:lnTo>
                <a:cubicBezTo>
                  <a:pt x="14866" y="2260458"/>
                  <a:pt x="38591" y="2184597"/>
                  <a:pt x="77004" y="2179609"/>
                </a:cubicBezTo>
                <a:cubicBezTo>
                  <a:pt x="36374" y="2099118"/>
                  <a:pt x="36374" y="2099118"/>
                  <a:pt x="127358" y="2084827"/>
                </a:cubicBezTo>
                <a:cubicBezTo>
                  <a:pt x="83961" y="2034276"/>
                  <a:pt x="81972" y="2021043"/>
                  <a:pt x="122438" y="2001951"/>
                </a:cubicBezTo>
                <a:cubicBezTo>
                  <a:pt x="161385" y="1983499"/>
                  <a:pt x="206609" y="1976361"/>
                  <a:pt x="240972" y="1948903"/>
                </a:cubicBezTo>
                <a:cubicBezTo>
                  <a:pt x="195677" y="1883937"/>
                  <a:pt x="174278" y="1807820"/>
                  <a:pt x="96303" y="1777938"/>
                </a:cubicBezTo>
                <a:cubicBezTo>
                  <a:pt x="84037" y="1773326"/>
                  <a:pt x="73265" y="1753594"/>
                  <a:pt x="79084" y="1742168"/>
                </a:cubicBezTo>
                <a:cubicBezTo>
                  <a:pt x="99365" y="1699817"/>
                  <a:pt x="49404" y="1621707"/>
                  <a:pt x="130608" y="1610406"/>
                </a:cubicBezTo>
                <a:cubicBezTo>
                  <a:pt x="140608" y="1608886"/>
                  <a:pt x="148744" y="1600338"/>
                  <a:pt x="138986" y="1589141"/>
                </a:cubicBezTo>
                <a:cubicBezTo>
                  <a:pt x="105523" y="1550963"/>
                  <a:pt x="139397" y="1552481"/>
                  <a:pt x="159000" y="1546799"/>
                </a:cubicBezTo>
                <a:cubicBezTo>
                  <a:pt x="182755" y="1540090"/>
                  <a:pt x="213171" y="1556205"/>
                  <a:pt x="232752" y="1534268"/>
                </a:cubicBezTo>
                <a:cubicBezTo>
                  <a:pt x="224037" y="1512102"/>
                  <a:pt x="204263" y="1513062"/>
                  <a:pt x="189276" y="1506475"/>
                </a:cubicBezTo>
                <a:cubicBezTo>
                  <a:pt x="145431" y="1486968"/>
                  <a:pt x="108510" y="1463388"/>
                  <a:pt x="98593" y="1409937"/>
                </a:cubicBezTo>
                <a:cubicBezTo>
                  <a:pt x="90489" y="1366767"/>
                  <a:pt x="80458" y="1328688"/>
                  <a:pt x="134710" y="1313562"/>
                </a:cubicBezTo>
                <a:cubicBezTo>
                  <a:pt x="143238" y="1311207"/>
                  <a:pt x="146951" y="1305467"/>
                  <a:pt x="147453" y="1298063"/>
                </a:cubicBezTo>
                <a:cubicBezTo>
                  <a:pt x="139966" y="1291223"/>
                  <a:pt x="132701" y="1284079"/>
                  <a:pt x="124407" y="1279038"/>
                </a:cubicBezTo>
                <a:cubicBezTo>
                  <a:pt x="96625" y="1262537"/>
                  <a:pt x="84209" y="1237245"/>
                  <a:pt x="72690" y="1210740"/>
                </a:cubicBezTo>
                <a:cubicBezTo>
                  <a:pt x="65306" y="1193849"/>
                  <a:pt x="57162" y="1177278"/>
                  <a:pt x="43971" y="1162946"/>
                </a:cubicBezTo>
                <a:cubicBezTo>
                  <a:pt x="35906" y="1154056"/>
                  <a:pt x="26588" y="1147574"/>
                  <a:pt x="15568" y="1144102"/>
                </a:cubicBezTo>
                <a:cubicBezTo>
                  <a:pt x="5934" y="1140880"/>
                  <a:pt x="2548" y="1136266"/>
                  <a:pt x="7427" y="1127532"/>
                </a:cubicBezTo>
                <a:cubicBezTo>
                  <a:pt x="21165" y="1102541"/>
                  <a:pt x="24106" y="1075549"/>
                  <a:pt x="7907" y="1044770"/>
                </a:cubicBezTo>
                <a:cubicBezTo>
                  <a:pt x="3010" y="1035477"/>
                  <a:pt x="4184" y="1027163"/>
                  <a:pt x="11955" y="1023356"/>
                </a:cubicBezTo>
                <a:cubicBezTo>
                  <a:pt x="44249" y="1007197"/>
                  <a:pt x="47603" y="972212"/>
                  <a:pt x="57914" y="942313"/>
                </a:cubicBezTo>
                <a:cubicBezTo>
                  <a:pt x="72527" y="899857"/>
                  <a:pt x="85134" y="856582"/>
                  <a:pt x="92789" y="810814"/>
                </a:cubicBezTo>
                <a:cubicBezTo>
                  <a:pt x="97293" y="783475"/>
                  <a:pt x="101573" y="756438"/>
                  <a:pt x="91174" y="726645"/>
                </a:cubicBezTo>
                <a:cubicBezTo>
                  <a:pt x="88730" y="719340"/>
                  <a:pt x="90212" y="713084"/>
                  <a:pt x="92854" y="707379"/>
                </a:cubicBezTo>
                <a:cubicBezTo>
                  <a:pt x="103916" y="682479"/>
                  <a:pt x="98151" y="656668"/>
                  <a:pt x="82882" y="630289"/>
                </a:cubicBezTo>
                <a:cubicBezTo>
                  <a:pt x="73488" y="614351"/>
                  <a:pt x="73983" y="612266"/>
                  <a:pt x="91746" y="612259"/>
                </a:cubicBezTo>
                <a:cubicBezTo>
                  <a:pt x="127765" y="611933"/>
                  <a:pt x="163605" y="612205"/>
                  <a:pt x="198205" y="606016"/>
                </a:cubicBezTo>
                <a:cubicBezTo>
                  <a:pt x="237001" y="599095"/>
                  <a:pt x="247911" y="585725"/>
                  <a:pt x="212304" y="549392"/>
                </a:cubicBezTo>
                <a:cubicBezTo>
                  <a:pt x="204683" y="541670"/>
                  <a:pt x="197734" y="533038"/>
                  <a:pt x="193284" y="523140"/>
                </a:cubicBezTo>
                <a:cubicBezTo>
                  <a:pt x="189948" y="515273"/>
                  <a:pt x="190984" y="509624"/>
                  <a:pt x="196837" y="505585"/>
                </a:cubicBezTo>
                <a:cubicBezTo>
                  <a:pt x="203629" y="500628"/>
                  <a:pt x="208617" y="506961"/>
                  <a:pt x="213610" y="511521"/>
                </a:cubicBezTo>
                <a:cubicBezTo>
                  <a:pt x="240711" y="536024"/>
                  <a:pt x="272509" y="552390"/>
                  <a:pt x="303234" y="570564"/>
                </a:cubicBezTo>
                <a:cubicBezTo>
                  <a:pt x="347292" y="596861"/>
                  <a:pt x="393006" y="619849"/>
                  <a:pt x="433664" y="652171"/>
                </a:cubicBezTo>
                <a:cubicBezTo>
                  <a:pt x="444051" y="660392"/>
                  <a:pt x="457807" y="653427"/>
                  <a:pt x="456714" y="638983"/>
                </a:cubicBezTo>
                <a:cubicBezTo>
                  <a:pt x="455619" y="624540"/>
                  <a:pt x="462851" y="624296"/>
                  <a:pt x="474092" y="627464"/>
                </a:cubicBezTo>
                <a:cubicBezTo>
                  <a:pt x="487568" y="631147"/>
                  <a:pt x="501041" y="634831"/>
                  <a:pt x="514335" y="639111"/>
                </a:cubicBezTo>
                <a:cubicBezTo>
                  <a:pt x="528208" y="643668"/>
                  <a:pt x="535691" y="654056"/>
                  <a:pt x="539019" y="667243"/>
                </a:cubicBezTo>
                <a:cubicBezTo>
                  <a:pt x="539662" y="669733"/>
                  <a:pt x="540151" y="672524"/>
                  <a:pt x="539890" y="674822"/>
                </a:cubicBezTo>
                <a:lnTo>
                  <a:pt x="537651" y="677692"/>
                </a:lnTo>
                <a:lnTo>
                  <a:pt x="534708" y="678908"/>
                </a:lnTo>
                <a:cubicBezTo>
                  <a:pt x="531653" y="680234"/>
                  <a:pt x="531468" y="680573"/>
                  <a:pt x="536278" y="679451"/>
                </a:cubicBezTo>
                <a:lnTo>
                  <a:pt x="537651" y="677692"/>
                </a:lnTo>
                <a:lnTo>
                  <a:pt x="550365" y="672438"/>
                </a:lnTo>
                <a:cubicBezTo>
                  <a:pt x="563713" y="666781"/>
                  <a:pt x="580049" y="659064"/>
                  <a:pt x="582379" y="653075"/>
                </a:cubicBezTo>
                <a:cubicBezTo>
                  <a:pt x="582559" y="652478"/>
                  <a:pt x="747198" y="689492"/>
                  <a:pt x="799427" y="714627"/>
                </a:cubicBezTo>
                <a:cubicBezTo>
                  <a:pt x="831941" y="730377"/>
                  <a:pt x="1463665" y="975672"/>
                  <a:pt x="2273268" y="882224"/>
                </a:cubicBezTo>
                <a:cubicBezTo>
                  <a:pt x="2301839" y="878899"/>
                  <a:pt x="2328933" y="876509"/>
                  <a:pt x="2356609" y="874395"/>
                </a:cubicBezTo>
                <a:cubicBezTo>
                  <a:pt x="2601181" y="854046"/>
                  <a:pt x="2842131" y="840025"/>
                  <a:pt x="2942002" y="822183"/>
                </a:cubicBezTo>
                <a:cubicBezTo>
                  <a:pt x="3020085" y="808029"/>
                  <a:pt x="3413645" y="697260"/>
                  <a:pt x="3521027" y="611195"/>
                </a:cubicBezTo>
                <a:cubicBezTo>
                  <a:pt x="3630775" y="522981"/>
                  <a:pt x="3732236" y="426182"/>
                  <a:pt x="3833117" y="329105"/>
                </a:cubicBezTo>
                <a:cubicBezTo>
                  <a:pt x="3876875" y="287146"/>
                  <a:pt x="3924377" y="248606"/>
                  <a:pt x="3962431" y="200929"/>
                </a:cubicBezTo>
                <a:cubicBezTo>
                  <a:pt x="4000440" y="152958"/>
                  <a:pt x="4036041" y="103293"/>
                  <a:pt x="4078331" y="58724"/>
                </a:cubicBezTo>
                <a:cubicBezTo>
                  <a:pt x="4090401" y="45906"/>
                  <a:pt x="4102338" y="32206"/>
                  <a:pt x="4122383" y="29462"/>
                </a:cubicBezTo>
                <a:cubicBezTo>
                  <a:pt x="4126847" y="28721"/>
                  <a:pt x="4131712" y="28852"/>
                  <a:pt x="4136353" y="29287"/>
                </a:cubicBezTo>
                <a:cubicBezTo>
                  <a:pt x="4141530" y="29704"/>
                  <a:pt x="4145989" y="32509"/>
                  <a:pt x="4148616" y="37444"/>
                </a:cubicBezTo>
                <a:cubicBezTo>
                  <a:pt x="4151330" y="42969"/>
                  <a:pt x="4148601" y="46312"/>
                  <a:pt x="4145295" y="49377"/>
                </a:cubicBezTo>
                <a:cubicBezTo>
                  <a:pt x="4142926" y="51526"/>
                  <a:pt x="4140734" y="54850"/>
                  <a:pt x="4137340" y="55556"/>
                </a:cubicBezTo>
                <a:cubicBezTo>
                  <a:pt x="4115642" y="59832"/>
                  <a:pt x="4110037" y="78048"/>
                  <a:pt x="4101978" y="94277"/>
                </a:cubicBezTo>
                <a:cubicBezTo>
                  <a:pt x="4098443" y="101194"/>
                  <a:pt x="4094417" y="106648"/>
                  <a:pt x="4104177" y="116071"/>
                </a:cubicBezTo>
                <a:cubicBezTo>
                  <a:pt x="4112689" y="124356"/>
                  <a:pt x="4105854" y="129018"/>
                  <a:pt x="4098709" y="131623"/>
                </a:cubicBezTo>
                <a:cubicBezTo>
                  <a:pt x="4088751" y="135210"/>
                  <a:pt x="4076343" y="135036"/>
                  <a:pt x="4066151" y="146018"/>
                </a:cubicBezTo>
                <a:cubicBezTo>
                  <a:pt x="4110472" y="145412"/>
                  <a:pt x="4125020" y="116848"/>
                  <a:pt x="4141216" y="90297"/>
                </a:cubicBezTo>
                <a:cubicBezTo>
                  <a:pt x="4147301" y="80635"/>
                  <a:pt x="4150711" y="69291"/>
                  <a:pt x="4155547" y="58490"/>
                </a:cubicBezTo>
                <a:cubicBezTo>
                  <a:pt x="4161637" y="45282"/>
                  <a:pt x="4170921" y="44377"/>
                  <a:pt x="4184430" y="55449"/>
                </a:cubicBezTo>
                <a:cubicBezTo>
                  <a:pt x="4196420" y="65388"/>
                  <a:pt x="4201375" y="64335"/>
                  <a:pt x="4202736" y="50103"/>
                </a:cubicBezTo>
                <a:cubicBezTo>
                  <a:pt x="4204777" y="27871"/>
                  <a:pt x="4214755" y="11872"/>
                  <a:pt x="4234451" y="3230"/>
                </a:cubicBezTo>
                <a:cubicBezTo>
                  <a:pt x="4236596" y="2272"/>
                  <a:pt x="4238929" y="789"/>
                  <a:pt x="4241368" y="227"/>
                </a:cubicBezTo>
                <a:close/>
              </a:path>
            </a:pathLst>
          </a:custGeom>
        </p:spPr>
      </p:pic>
      <p:pic>
        <p:nvPicPr>
          <p:cNvPr id="6" name="Picture 5" descr="Doctors discussing test results">
            <a:extLst>
              <a:ext uri="{FF2B5EF4-FFF2-40B4-BE49-F238E27FC236}">
                <a16:creationId xmlns:a16="http://schemas.microsoft.com/office/drawing/2014/main" id="{405ECDEC-E665-15B2-D34B-FFFEFEA5F8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7"/>
          <a:stretch/>
        </p:blipFill>
        <p:spPr>
          <a:xfrm>
            <a:off x="7751004" y="3501354"/>
            <a:ext cx="3726211" cy="3016556"/>
          </a:xfrm>
          <a:custGeom>
            <a:avLst/>
            <a:gdLst/>
            <a:ahLst/>
            <a:cxnLst/>
            <a:rect l="l" t="t" r="r" b="b"/>
            <a:pathLst>
              <a:path w="3726211" h="3016556">
                <a:moveTo>
                  <a:pt x="944965" y="2425097"/>
                </a:moveTo>
                <a:cubicBezTo>
                  <a:pt x="895843" y="2457968"/>
                  <a:pt x="850233" y="2494238"/>
                  <a:pt x="817125" y="2543059"/>
                </a:cubicBezTo>
                <a:cubicBezTo>
                  <a:pt x="860611" y="2504661"/>
                  <a:pt x="904064" y="2466046"/>
                  <a:pt x="947552" y="2427649"/>
                </a:cubicBezTo>
                <a:cubicBezTo>
                  <a:pt x="946622" y="2426800"/>
                  <a:pt x="945893" y="2425945"/>
                  <a:pt x="944965" y="2425097"/>
                </a:cubicBezTo>
                <a:close/>
                <a:moveTo>
                  <a:pt x="646109" y="2221911"/>
                </a:moveTo>
                <a:cubicBezTo>
                  <a:pt x="641758" y="2223597"/>
                  <a:pt x="637008" y="2225296"/>
                  <a:pt x="632457" y="2226988"/>
                </a:cubicBezTo>
                <a:cubicBezTo>
                  <a:pt x="629029" y="2230840"/>
                  <a:pt x="625372" y="2234481"/>
                  <a:pt x="621981" y="2238552"/>
                </a:cubicBezTo>
                <a:cubicBezTo>
                  <a:pt x="622709" y="2239408"/>
                  <a:pt x="623637" y="2240254"/>
                  <a:pt x="624367" y="2241110"/>
                </a:cubicBezTo>
                <a:cubicBezTo>
                  <a:pt x="631615" y="2234711"/>
                  <a:pt x="638862" y="2228310"/>
                  <a:pt x="646109" y="2221911"/>
                </a:cubicBezTo>
                <a:close/>
                <a:moveTo>
                  <a:pt x="3723043" y="1257813"/>
                </a:moveTo>
                <a:lnTo>
                  <a:pt x="3724923" y="1268597"/>
                </a:lnTo>
                <a:cubicBezTo>
                  <a:pt x="3725742" y="1273630"/>
                  <a:pt x="3726204" y="1276957"/>
                  <a:pt x="3726211" y="1278001"/>
                </a:cubicBezTo>
                <a:cubicBezTo>
                  <a:pt x="3726213" y="1279513"/>
                  <a:pt x="3725785" y="1278792"/>
                  <a:pt x="3725025" y="1276394"/>
                </a:cubicBezTo>
                <a:lnTo>
                  <a:pt x="3722434" y="1266883"/>
                </a:lnTo>
                <a:close/>
                <a:moveTo>
                  <a:pt x="3715032" y="1208749"/>
                </a:moveTo>
                <a:cubicBezTo>
                  <a:pt x="3720874" y="1212156"/>
                  <a:pt x="3723696" y="1228301"/>
                  <a:pt x="3723581" y="1249778"/>
                </a:cubicBezTo>
                <a:lnTo>
                  <a:pt x="3723043" y="1257813"/>
                </a:lnTo>
                <a:lnTo>
                  <a:pt x="3721496" y="1248949"/>
                </a:lnTo>
                <a:cubicBezTo>
                  <a:pt x="3720065" y="1241076"/>
                  <a:pt x="3718376" y="1232072"/>
                  <a:pt x="3716529" y="1222510"/>
                </a:cubicBezTo>
                <a:lnTo>
                  <a:pt x="3713905" y="1209297"/>
                </a:lnTo>
                <a:close/>
                <a:moveTo>
                  <a:pt x="1662913" y="807"/>
                </a:moveTo>
                <a:cubicBezTo>
                  <a:pt x="2483601" y="-23393"/>
                  <a:pt x="3140305" y="505292"/>
                  <a:pt x="3144309" y="513195"/>
                </a:cubicBezTo>
                <a:cubicBezTo>
                  <a:pt x="3164071" y="552762"/>
                  <a:pt x="3200736" y="568896"/>
                  <a:pt x="3234839" y="589291"/>
                </a:cubicBezTo>
                <a:cubicBezTo>
                  <a:pt x="3264562" y="607197"/>
                  <a:pt x="3296242" y="626137"/>
                  <a:pt x="3312233" y="657916"/>
                </a:cubicBezTo>
                <a:cubicBezTo>
                  <a:pt x="3333386" y="700072"/>
                  <a:pt x="3286287" y="666483"/>
                  <a:pt x="3280983" y="683149"/>
                </a:cubicBezTo>
                <a:cubicBezTo>
                  <a:pt x="3300242" y="704705"/>
                  <a:pt x="3328004" y="724215"/>
                  <a:pt x="3338360" y="749149"/>
                </a:cubicBezTo>
                <a:cubicBezTo>
                  <a:pt x="3375546" y="839351"/>
                  <a:pt x="3436111" y="903924"/>
                  <a:pt x="3519543" y="952778"/>
                </a:cubicBezTo>
                <a:cubicBezTo>
                  <a:pt x="3543495" y="966922"/>
                  <a:pt x="3561850" y="993124"/>
                  <a:pt x="3592192" y="996500"/>
                </a:cubicBezTo>
                <a:cubicBezTo>
                  <a:pt x="3659551" y="1003686"/>
                  <a:pt x="3649678" y="1077885"/>
                  <a:pt x="3689441" y="1109302"/>
                </a:cubicBezTo>
                <a:cubicBezTo>
                  <a:pt x="3693188" y="1112253"/>
                  <a:pt x="3702367" y="1152340"/>
                  <a:pt x="3710615" y="1192734"/>
                </a:cubicBezTo>
                <a:lnTo>
                  <a:pt x="3713905" y="1209297"/>
                </a:lnTo>
                <a:lnTo>
                  <a:pt x="3708567" y="1211892"/>
                </a:lnTo>
                <a:lnTo>
                  <a:pt x="3706184" y="1202686"/>
                </a:lnTo>
                <a:cubicBezTo>
                  <a:pt x="3700596" y="1181910"/>
                  <a:pt x="3695515" y="1166036"/>
                  <a:pt x="3693568" y="1170059"/>
                </a:cubicBezTo>
                <a:cubicBezTo>
                  <a:pt x="3688405" y="1181006"/>
                  <a:pt x="3679458" y="1190760"/>
                  <a:pt x="3686543" y="1204591"/>
                </a:cubicBezTo>
                <a:cubicBezTo>
                  <a:pt x="3688703" y="1208970"/>
                  <a:pt x="3690160" y="1221411"/>
                  <a:pt x="3696213" y="1220403"/>
                </a:cubicBezTo>
                <a:cubicBezTo>
                  <a:pt x="3698231" y="1220067"/>
                  <a:pt x="3700758" y="1218237"/>
                  <a:pt x="3703994" y="1214117"/>
                </a:cubicBezTo>
                <a:lnTo>
                  <a:pt x="3708567" y="1211892"/>
                </a:lnTo>
                <a:lnTo>
                  <a:pt x="3711843" y="1224542"/>
                </a:lnTo>
                <a:cubicBezTo>
                  <a:pt x="3715600" y="1239461"/>
                  <a:pt x="3719194" y="1254337"/>
                  <a:pt x="3721847" y="1264728"/>
                </a:cubicBezTo>
                <a:lnTo>
                  <a:pt x="3722434" y="1266883"/>
                </a:lnTo>
                <a:lnTo>
                  <a:pt x="3721216" y="1285068"/>
                </a:lnTo>
                <a:cubicBezTo>
                  <a:pt x="3715153" y="1334983"/>
                  <a:pt x="3697504" y="1391417"/>
                  <a:pt x="3668928" y="1395127"/>
                </a:cubicBezTo>
                <a:cubicBezTo>
                  <a:pt x="3699153" y="1455005"/>
                  <a:pt x="3699153" y="1455005"/>
                  <a:pt x="3631469" y="1465636"/>
                </a:cubicBezTo>
                <a:cubicBezTo>
                  <a:pt x="3663753" y="1503242"/>
                  <a:pt x="3665232" y="1513086"/>
                  <a:pt x="3635129" y="1527289"/>
                </a:cubicBezTo>
                <a:cubicBezTo>
                  <a:pt x="3606156" y="1541015"/>
                  <a:pt x="3572514" y="1546325"/>
                  <a:pt x="3546951" y="1566752"/>
                </a:cubicBezTo>
                <a:cubicBezTo>
                  <a:pt x="3580646" y="1615080"/>
                  <a:pt x="3596565" y="1671704"/>
                  <a:pt x="3654571" y="1693934"/>
                </a:cubicBezTo>
                <a:cubicBezTo>
                  <a:pt x="3663696" y="1697365"/>
                  <a:pt x="3671710" y="1712044"/>
                  <a:pt x="3667381" y="1720543"/>
                </a:cubicBezTo>
                <a:cubicBezTo>
                  <a:pt x="3652294" y="1752049"/>
                  <a:pt x="3689460" y="1810155"/>
                  <a:pt x="3629052" y="1818562"/>
                </a:cubicBezTo>
                <a:cubicBezTo>
                  <a:pt x="3621612" y="1819693"/>
                  <a:pt x="3615560" y="1826052"/>
                  <a:pt x="3622819" y="1834382"/>
                </a:cubicBezTo>
                <a:cubicBezTo>
                  <a:pt x="3647713" y="1862782"/>
                  <a:pt x="3622513" y="1861653"/>
                  <a:pt x="3607931" y="1865880"/>
                </a:cubicBezTo>
                <a:cubicBezTo>
                  <a:pt x="3590259" y="1870871"/>
                  <a:pt x="3567632" y="1858883"/>
                  <a:pt x="3553066" y="1875202"/>
                </a:cubicBezTo>
                <a:cubicBezTo>
                  <a:pt x="3559549" y="1891692"/>
                  <a:pt x="3574259" y="1890977"/>
                  <a:pt x="3585408" y="1895878"/>
                </a:cubicBezTo>
                <a:cubicBezTo>
                  <a:pt x="3618025" y="1910389"/>
                  <a:pt x="3645490" y="1927930"/>
                  <a:pt x="3652868" y="1967693"/>
                </a:cubicBezTo>
                <a:cubicBezTo>
                  <a:pt x="3658896" y="1999808"/>
                  <a:pt x="3666359" y="2028135"/>
                  <a:pt x="3626000" y="2039387"/>
                </a:cubicBezTo>
                <a:cubicBezTo>
                  <a:pt x="3619656" y="2041139"/>
                  <a:pt x="3616894" y="2045409"/>
                  <a:pt x="3616520" y="2050917"/>
                </a:cubicBezTo>
                <a:cubicBezTo>
                  <a:pt x="3622090" y="2056005"/>
                  <a:pt x="3627495" y="2061320"/>
                  <a:pt x="3633665" y="2065070"/>
                </a:cubicBezTo>
                <a:cubicBezTo>
                  <a:pt x="3654332" y="2077345"/>
                  <a:pt x="3663568" y="2096160"/>
                  <a:pt x="3672137" y="2115877"/>
                </a:cubicBezTo>
                <a:cubicBezTo>
                  <a:pt x="3677630" y="2128443"/>
                  <a:pt x="3683689" y="2140770"/>
                  <a:pt x="3693502" y="2151432"/>
                </a:cubicBezTo>
                <a:cubicBezTo>
                  <a:pt x="3699501" y="2158045"/>
                  <a:pt x="3706433" y="2162867"/>
                  <a:pt x="3714631" y="2165450"/>
                </a:cubicBezTo>
                <a:cubicBezTo>
                  <a:pt x="3721798" y="2167847"/>
                  <a:pt x="3724317" y="2171279"/>
                  <a:pt x="3720687" y="2177776"/>
                </a:cubicBezTo>
                <a:cubicBezTo>
                  <a:pt x="3710467" y="2196368"/>
                  <a:pt x="3708279" y="2216447"/>
                  <a:pt x="3720330" y="2239344"/>
                </a:cubicBezTo>
                <a:cubicBezTo>
                  <a:pt x="3723973" y="2246257"/>
                  <a:pt x="3723099" y="2252442"/>
                  <a:pt x="3717319" y="2255274"/>
                </a:cubicBezTo>
                <a:cubicBezTo>
                  <a:pt x="3693295" y="2267295"/>
                  <a:pt x="3690800" y="2293320"/>
                  <a:pt x="3683129" y="2315562"/>
                </a:cubicBezTo>
                <a:cubicBezTo>
                  <a:pt x="3672259" y="2347146"/>
                  <a:pt x="3662880" y="2379339"/>
                  <a:pt x="3657185" y="2413386"/>
                </a:cubicBezTo>
                <a:cubicBezTo>
                  <a:pt x="3653835" y="2433723"/>
                  <a:pt x="3650651" y="2453836"/>
                  <a:pt x="3658387" y="2476000"/>
                </a:cubicBezTo>
                <a:cubicBezTo>
                  <a:pt x="3660205" y="2481434"/>
                  <a:pt x="3659103" y="2486088"/>
                  <a:pt x="3657137" y="2490332"/>
                </a:cubicBezTo>
                <a:cubicBezTo>
                  <a:pt x="3648908" y="2508855"/>
                  <a:pt x="3653197" y="2528056"/>
                  <a:pt x="3664555" y="2547680"/>
                </a:cubicBezTo>
                <a:cubicBezTo>
                  <a:pt x="3671544" y="2559536"/>
                  <a:pt x="3671175" y="2561087"/>
                  <a:pt x="3657961" y="2561093"/>
                </a:cubicBezTo>
                <a:cubicBezTo>
                  <a:pt x="3631167" y="2561335"/>
                  <a:pt x="3604505" y="2561133"/>
                  <a:pt x="3578766" y="2565737"/>
                </a:cubicBezTo>
                <a:cubicBezTo>
                  <a:pt x="3549905" y="2570885"/>
                  <a:pt x="3541789" y="2580831"/>
                  <a:pt x="3568277" y="2607860"/>
                </a:cubicBezTo>
                <a:cubicBezTo>
                  <a:pt x="3573947" y="2613604"/>
                  <a:pt x="3579116" y="2620026"/>
                  <a:pt x="3582426" y="2627389"/>
                </a:cubicBezTo>
                <a:cubicBezTo>
                  <a:pt x="3584908" y="2633241"/>
                  <a:pt x="3584137" y="2637444"/>
                  <a:pt x="3579783" y="2640448"/>
                </a:cubicBezTo>
                <a:cubicBezTo>
                  <a:pt x="3574731" y="2644136"/>
                  <a:pt x="3571020" y="2639425"/>
                  <a:pt x="3567306" y="2636032"/>
                </a:cubicBezTo>
                <a:cubicBezTo>
                  <a:pt x="3547145" y="2617804"/>
                  <a:pt x="3523490" y="2605630"/>
                  <a:pt x="3500634" y="2592110"/>
                </a:cubicBezTo>
                <a:cubicBezTo>
                  <a:pt x="3467858" y="2572547"/>
                  <a:pt x="3433851" y="2555446"/>
                  <a:pt x="3403606" y="2531402"/>
                </a:cubicBezTo>
                <a:cubicBezTo>
                  <a:pt x="3395879" y="2525286"/>
                  <a:pt x="3385645" y="2530467"/>
                  <a:pt x="3386459" y="2541212"/>
                </a:cubicBezTo>
                <a:cubicBezTo>
                  <a:pt x="3387273" y="2551957"/>
                  <a:pt x="3381893" y="2552138"/>
                  <a:pt x="3373531" y="2549781"/>
                </a:cubicBezTo>
                <a:cubicBezTo>
                  <a:pt x="3363506" y="2547042"/>
                  <a:pt x="3353483" y="2544301"/>
                  <a:pt x="3343594" y="2541117"/>
                </a:cubicBezTo>
                <a:cubicBezTo>
                  <a:pt x="3333273" y="2537727"/>
                  <a:pt x="3327707" y="2529999"/>
                  <a:pt x="3325231" y="2520189"/>
                </a:cubicBezTo>
                <a:cubicBezTo>
                  <a:pt x="3324753" y="2518337"/>
                  <a:pt x="3324389" y="2516261"/>
                  <a:pt x="3324583" y="2514551"/>
                </a:cubicBezTo>
                <a:lnTo>
                  <a:pt x="3326249" y="2512416"/>
                </a:lnTo>
                <a:lnTo>
                  <a:pt x="3328438" y="2511512"/>
                </a:lnTo>
                <a:cubicBezTo>
                  <a:pt x="3330711" y="2510525"/>
                  <a:pt x="3330848" y="2510273"/>
                  <a:pt x="3327270" y="2511108"/>
                </a:cubicBezTo>
                <a:lnTo>
                  <a:pt x="3326249" y="2512416"/>
                </a:lnTo>
                <a:lnTo>
                  <a:pt x="3316791" y="2516325"/>
                </a:lnTo>
                <a:cubicBezTo>
                  <a:pt x="3306861" y="2520533"/>
                  <a:pt x="3294709" y="2526274"/>
                  <a:pt x="3292975" y="2530729"/>
                </a:cubicBezTo>
                <a:cubicBezTo>
                  <a:pt x="3292841" y="2531173"/>
                  <a:pt x="3170365" y="2503638"/>
                  <a:pt x="3131511" y="2484940"/>
                </a:cubicBezTo>
                <a:cubicBezTo>
                  <a:pt x="3107324" y="2473223"/>
                  <a:pt x="2637379" y="2290746"/>
                  <a:pt x="2035108" y="2360263"/>
                </a:cubicBezTo>
                <a:cubicBezTo>
                  <a:pt x="2013854" y="2362737"/>
                  <a:pt x="1993699" y="2364515"/>
                  <a:pt x="1973110" y="2366087"/>
                </a:cubicBezTo>
                <a:cubicBezTo>
                  <a:pt x="1791171" y="2381225"/>
                  <a:pt x="1611926" y="2391655"/>
                  <a:pt x="1537631" y="2404928"/>
                </a:cubicBezTo>
                <a:cubicBezTo>
                  <a:pt x="1479545" y="2415458"/>
                  <a:pt x="1186772" y="2497860"/>
                  <a:pt x="1106889" y="2561884"/>
                </a:cubicBezTo>
                <a:cubicBezTo>
                  <a:pt x="1025247" y="2627507"/>
                  <a:pt x="949769" y="2699517"/>
                  <a:pt x="874723" y="2771733"/>
                </a:cubicBezTo>
                <a:cubicBezTo>
                  <a:pt x="842171" y="2802947"/>
                  <a:pt x="806834" y="2831617"/>
                  <a:pt x="778525" y="2867084"/>
                </a:cubicBezTo>
                <a:cubicBezTo>
                  <a:pt x="750250" y="2902770"/>
                  <a:pt x="723766" y="2939717"/>
                  <a:pt x="692306" y="2972872"/>
                </a:cubicBezTo>
                <a:cubicBezTo>
                  <a:pt x="683327" y="2982407"/>
                  <a:pt x="674447" y="2992599"/>
                  <a:pt x="659535" y="2994640"/>
                </a:cubicBezTo>
                <a:cubicBezTo>
                  <a:pt x="656215" y="2995191"/>
                  <a:pt x="652595" y="2995094"/>
                  <a:pt x="649143" y="2994770"/>
                </a:cubicBezTo>
                <a:cubicBezTo>
                  <a:pt x="645292" y="2994460"/>
                  <a:pt x="641975" y="2992374"/>
                  <a:pt x="640021" y="2988702"/>
                </a:cubicBezTo>
                <a:cubicBezTo>
                  <a:pt x="638001" y="2984592"/>
                  <a:pt x="640032" y="2982105"/>
                  <a:pt x="642491" y="2979825"/>
                </a:cubicBezTo>
                <a:cubicBezTo>
                  <a:pt x="644253" y="2978227"/>
                  <a:pt x="645884" y="2975754"/>
                  <a:pt x="648409" y="2975229"/>
                </a:cubicBezTo>
                <a:cubicBezTo>
                  <a:pt x="664550" y="2972048"/>
                  <a:pt x="668720" y="2958497"/>
                  <a:pt x="674715" y="2946424"/>
                </a:cubicBezTo>
                <a:cubicBezTo>
                  <a:pt x="677345" y="2941278"/>
                  <a:pt x="680340" y="2937221"/>
                  <a:pt x="673079" y="2930211"/>
                </a:cubicBezTo>
                <a:cubicBezTo>
                  <a:pt x="666747" y="2924048"/>
                  <a:pt x="671831" y="2920580"/>
                  <a:pt x="677147" y="2918642"/>
                </a:cubicBezTo>
                <a:cubicBezTo>
                  <a:pt x="684555" y="2915973"/>
                  <a:pt x="693785" y="2916103"/>
                  <a:pt x="701367" y="2907933"/>
                </a:cubicBezTo>
                <a:cubicBezTo>
                  <a:pt x="668396" y="2908384"/>
                  <a:pt x="657574" y="2929633"/>
                  <a:pt x="645525" y="2949385"/>
                </a:cubicBezTo>
                <a:cubicBezTo>
                  <a:pt x="640999" y="2956572"/>
                  <a:pt x="638462" y="2965011"/>
                  <a:pt x="634865" y="2973046"/>
                </a:cubicBezTo>
                <a:cubicBezTo>
                  <a:pt x="630334" y="2982872"/>
                  <a:pt x="623428" y="2983545"/>
                  <a:pt x="613378" y="2975308"/>
                </a:cubicBezTo>
                <a:cubicBezTo>
                  <a:pt x="604459" y="2967915"/>
                  <a:pt x="600773" y="2968698"/>
                  <a:pt x="599760" y="2979285"/>
                </a:cubicBezTo>
                <a:cubicBezTo>
                  <a:pt x="598242" y="2995824"/>
                  <a:pt x="590819" y="3007726"/>
                  <a:pt x="576167" y="3014154"/>
                </a:cubicBezTo>
                <a:cubicBezTo>
                  <a:pt x="574571" y="3014867"/>
                  <a:pt x="572836" y="3015970"/>
                  <a:pt x="571021" y="3016388"/>
                </a:cubicBezTo>
                <a:cubicBezTo>
                  <a:pt x="569207" y="3016806"/>
                  <a:pt x="567316" y="3016541"/>
                  <a:pt x="565409" y="3014516"/>
                </a:cubicBezTo>
                <a:cubicBezTo>
                  <a:pt x="562095" y="3011110"/>
                  <a:pt x="563860" y="3006874"/>
                  <a:pt x="565393" y="3003744"/>
                </a:cubicBezTo>
                <a:cubicBezTo>
                  <a:pt x="568156" y="2998155"/>
                  <a:pt x="570555" y="2992799"/>
                  <a:pt x="570963" y="2986190"/>
                </a:cubicBezTo>
                <a:cubicBezTo>
                  <a:pt x="571302" y="2981782"/>
                  <a:pt x="571576" y="2976935"/>
                  <a:pt x="568291" y="2973749"/>
                </a:cubicBezTo>
                <a:cubicBezTo>
                  <a:pt x="554633" y="2960138"/>
                  <a:pt x="562013" y="2953295"/>
                  <a:pt x="570857" y="2945523"/>
                </a:cubicBezTo>
                <a:cubicBezTo>
                  <a:pt x="583092" y="2934997"/>
                  <a:pt x="586235" y="2919944"/>
                  <a:pt x="580385" y="2902333"/>
                </a:cubicBezTo>
                <a:cubicBezTo>
                  <a:pt x="578104" y="2895155"/>
                  <a:pt x="578244" y="2890753"/>
                  <a:pt x="586446" y="2890697"/>
                </a:cubicBezTo>
                <a:cubicBezTo>
                  <a:pt x="589633" y="2890590"/>
                  <a:pt x="590068" y="2888156"/>
                  <a:pt x="590869" y="2885492"/>
                </a:cubicBezTo>
                <a:cubicBezTo>
                  <a:pt x="607065" y="2822732"/>
                  <a:pt x="635769" y="2767245"/>
                  <a:pt x="671505" y="2715918"/>
                </a:cubicBezTo>
                <a:cubicBezTo>
                  <a:pt x="700488" y="2674272"/>
                  <a:pt x="733647" y="2636443"/>
                  <a:pt x="768364" y="2599659"/>
                </a:cubicBezTo>
                <a:cubicBezTo>
                  <a:pt x="769396" y="2598526"/>
                  <a:pt x="770394" y="2597174"/>
                  <a:pt x="770662" y="2594966"/>
                </a:cubicBezTo>
                <a:cubicBezTo>
                  <a:pt x="752395" y="2599977"/>
                  <a:pt x="737406" y="2609496"/>
                  <a:pt x="723178" y="2620087"/>
                </a:cubicBezTo>
                <a:cubicBezTo>
                  <a:pt x="685352" y="2648180"/>
                  <a:pt x="655283" y="2683928"/>
                  <a:pt x="624718" y="2719032"/>
                </a:cubicBezTo>
                <a:cubicBezTo>
                  <a:pt x="606125" y="2740543"/>
                  <a:pt x="586838" y="2761417"/>
                  <a:pt x="565691" y="2780595"/>
                </a:cubicBezTo>
                <a:cubicBezTo>
                  <a:pt x="562167" y="2783793"/>
                  <a:pt x="559969" y="2787824"/>
                  <a:pt x="557772" y="2791854"/>
                </a:cubicBezTo>
                <a:cubicBezTo>
                  <a:pt x="556507" y="2794096"/>
                  <a:pt x="554811" y="2796131"/>
                  <a:pt x="551492" y="2795363"/>
                </a:cubicBezTo>
                <a:cubicBezTo>
                  <a:pt x="547342" y="2794404"/>
                  <a:pt x="546451" y="2791136"/>
                  <a:pt x="545559" y="2787869"/>
                </a:cubicBezTo>
                <a:cubicBezTo>
                  <a:pt x="542787" y="2777410"/>
                  <a:pt x="543964" y="2767917"/>
                  <a:pt x="547595" y="2758781"/>
                </a:cubicBezTo>
                <a:cubicBezTo>
                  <a:pt x="557093" y="2735378"/>
                  <a:pt x="573555" y="2717017"/>
                  <a:pt x="590748" y="2699510"/>
                </a:cubicBezTo>
                <a:cubicBezTo>
                  <a:pt x="612992" y="2676997"/>
                  <a:pt x="634311" y="2653636"/>
                  <a:pt x="653108" y="2628162"/>
                </a:cubicBezTo>
                <a:cubicBezTo>
                  <a:pt x="654440" y="2626358"/>
                  <a:pt x="657263" y="2625163"/>
                  <a:pt x="655511" y="2620166"/>
                </a:cubicBezTo>
                <a:cubicBezTo>
                  <a:pt x="643109" y="2632235"/>
                  <a:pt x="631470" y="2644059"/>
                  <a:pt x="619567" y="2655451"/>
                </a:cubicBezTo>
                <a:cubicBezTo>
                  <a:pt x="607862" y="2666838"/>
                  <a:pt x="595958" y="2678231"/>
                  <a:pt x="584221" y="2689397"/>
                </a:cubicBezTo>
                <a:cubicBezTo>
                  <a:pt x="581428" y="2692130"/>
                  <a:pt x="578601" y="2695962"/>
                  <a:pt x="573525" y="2692836"/>
                </a:cubicBezTo>
                <a:cubicBezTo>
                  <a:pt x="568251" y="2689716"/>
                  <a:pt x="568025" y="2684227"/>
                  <a:pt x="568565" y="2679812"/>
                </a:cubicBezTo>
                <a:cubicBezTo>
                  <a:pt x="570409" y="2666779"/>
                  <a:pt x="575275" y="2655184"/>
                  <a:pt x="582528" y="2644828"/>
                </a:cubicBezTo>
                <a:cubicBezTo>
                  <a:pt x="607414" y="2610573"/>
                  <a:pt x="637574" y="2580760"/>
                  <a:pt x="664982" y="2548619"/>
                </a:cubicBezTo>
                <a:cubicBezTo>
                  <a:pt x="679782" y="2531193"/>
                  <a:pt x="693024" y="2512721"/>
                  <a:pt x="705371" y="2493619"/>
                </a:cubicBezTo>
                <a:cubicBezTo>
                  <a:pt x="708133" y="2489348"/>
                  <a:pt x="707342" y="2485418"/>
                  <a:pt x="705622" y="2480639"/>
                </a:cubicBezTo>
                <a:cubicBezTo>
                  <a:pt x="698713" y="2461306"/>
                  <a:pt x="703902" y="2454535"/>
                  <a:pt x="724383" y="2457584"/>
                </a:cubicBezTo>
                <a:cubicBezTo>
                  <a:pt x="730724" y="2458470"/>
                  <a:pt x="734743" y="2457235"/>
                  <a:pt x="737838" y="2452515"/>
                </a:cubicBezTo>
                <a:cubicBezTo>
                  <a:pt x="775112" y="2394101"/>
                  <a:pt x="822101" y="2344375"/>
                  <a:pt x="874861" y="2299729"/>
                </a:cubicBezTo>
                <a:cubicBezTo>
                  <a:pt x="896371" y="2281638"/>
                  <a:pt x="918809" y="2264394"/>
                  <a:pt x="941809" y="2248231"/>
                </a:cubicBezTo>
                <a:cubicBezTo>
                  <a:pt x="941643" y="2247139"/>
                  <a:pt x="941447" y="2245826"/>
                  <a:pt x="941283" y="2244731"/>
                </a:cubicBezTo>
                <a:cubicBezTo>
                  <a:pt x="940852" y="2243208"/>
                  <a:pt x="940522" y="2242339"/>
                  <a:pt x="940126" y="2241033"/>
                </a:cubicBezTo>
                <a:cubicBezTo>
                  <a:pt x="908015" y="2265857"/>
                  <a:pt x="876401" y="2291324"/>
                  <a:pt x="845781" y="2318075"/>
                </a:cubicBezTo>
                <a:cubicBezTo>
                  <a:pt x="762766" y="2390560"/>
                  <a:pt x="684690" y="2467934"/>
                  <a:pt x="604957" y="2543605"/>
                </a:cubicBezTo>
                <a:cubicBezTo>
                  <a:pt x="578159" y="2569129"/>
                  <a:pt x="558754" y="2601220"/>
                  <a:pt x="535403" y="2629705"/>
                </a:cubicBezTo>
                <a:cubicBezTo>
                  <a:pt x="519836" y="2648696"/>
                  <a:pt x="505196" y="2668534"/>
                  <a:pt x="486148" y="2684344"/>
                </a:cubicBezTo>
                <a:cubicBezTo>
                  <a:pt x="478302" y="2690765"/>
                  <a:pt x="469961" y="2696542"/>
                  <a:pt x="457975" y="2695406"/>
                </a:cubicBezTo>
                <a:cubicBezTo>
                  <a:pt x="453294" y="2694905"/>
                  <a:pt x="447917" y="2693766"/>
                  <a:pt x="445469" y="2688133"/>
                </a:cubicBezTo>
                <a:cubicBezTo>
                  <a:pt x="443219" y="2682493"/>
                  <a:pt x="447008" y="2679727"/>
                  <a:pt x="450432" y="2677194"/>
                </a:cubicBezTo>
                <a:cubicBezTo>
                  <a:pt x="451331" y="2676503"/>
                  <a:pt x="452194" y="2675595"/>
                  <a:pt x="453190" y="2675561"/>
                </a:cubicBezTo>
                <a:cubicBezTo>
                  <a:pt x="471920" y="2673612"/>
                  <a:pt x="473804" y="2656840"/>
                  <a:pt x="480962" y="2644508"/>
                </a:cubicBezTo>
                <a:cubicBezTo>
                  <a:pt x="483192" y="2640695"/>
                  <a:pt x="482831" y="2636970"/>
                  <a:pt x="479185" y="2632697"/>
                </a:cubicBezTo>
                <a:cubicBezTo>
                  <a:pt x="472623" y="2625005"/>
                  <a:pt x="475882" y="2621377"/>
                  <a:pt x="482726" y="2618948"/>
                </a:cubicBezTo>
                <a:cubicBezTo>
                  <a:pt x="489569" y="2616519"/>
                  <a:pt x="497240" y="2615602"/>
                  <a:pt x="504254" y="2610308"/>
                </a:cubicBezTo>
                <a:cubicBezTo>
                  <a:pt x="491278" y="2606569"/>
                  <a:pt x="483368" y="2611231"/>
                  <a:pt x="476220" y="2616968"/>
                </a:cubicBezTo>
                <a:cubicBezTo>
                  <a:pt x="460100" y="2629602"/>
                  <a:pt x="451207" y="2647709"/>
                  <a:pt x="442978" y="2666232"/>
                </a:cubicBezTo>
                <a:cubicBezTo>
                  <a:pt x="441313" y="2669807"/>
                  <a:pt x="440111" y="2673803"/>
                  <a:pt x="437550" y="2676747"/>
                </a:cubicBezTo>
                <a:cubicBezTo>
                  <a:pt x="432827" y="2682623"/>
                  <a:pt x="426948" y="2683480"/>
                  <a:pt x="419122" y="2676709"/>
                </a:cubicBezTo>
                <a:cubicBezTo>
                  <a:pt x="408777" y="2667823"/>
                  <a:pt x="405688" y="2668587"/>
                  <a:pt x="404475" y="2680499"/>
                </a:cubicBezTo>
                <a:cubicBezTo>
                  <a:pt x="402890" y="2696600"/>
                  <a:pt x="395601" y="2708058"/>
                  <a:pt x="381149" y="2714480"/>
                </a:cubicBezTo>
                <a:cubicBezTo>
                  <a:pt x="378159" y="2715901"/>
                  <a:pt x="375034" y="2717764"/>
                  <a:pt x="371220" y="2715035"/>
                </a:cubicBezTo>
                <a:cubicBezTo>
                  <a:pt x="367142" y="2711874"/>
                  <a:pt x="369039" y="2708513"/>
                  <a:pt x="369974" y="2705403"/>
                </a:cubicBezTo>
                <a:cubicBezTo>
                  <a:pt x="371242" y="2700523"/>
                  <a:pt x="372909" y="2695631"/>
                  <a:pt x="373946" y="2690540"/>
                </a:cubicBezTo>
                <a:cubicBezTo>
                  <a:pt x="375918" y="2682339"/>
                  <a:pt x="375233" y="2673789"/>
                  <a:pt x="368072" y="2666116"/>
                </a:cubicBezTo>
                <a:cubicBezTo>
                  <a:pt x="362834" y="2660576"/>
                  <a:pt x="362674" y="2656845"/>
                  <a:pt x="367860" y="2652712"/>
                </a:cubicBezTo>
                <a:cubicBezTo>
                  <a:pt x="384547" y="2639840"/>
                  <a:pt x="393902" y="2623477"/>
                  <a:pt x="383778" y="2598755"/>
                </a:cubicBezTo>
                <a:cubicBezTo>
                  <a:pt x="382256" y="2595289"/>
                  <a:pt x="382925" y="2591749"/>
                  <a:pt x="386744" y="2591840"/>
                </a:cubicBezTo>
                <a:cubicBezTo>
                  <a:pt x="395210" y="2592215"/>
                  <a:pt x="395749" y="2586481"/>
                  <a:pt x="397253" y="2580494"/>
                </a:cubicBezTo>
                <a:cubicBezTo>
                  <a:pt x="412046" y="2523057"/>
                  <a:pt x="438285" y="2472490"/>
                  <a:pt x="470165" y="2424811"/>
                </a:cubicBezTo>
                <a:cubicBezTo>
                  <a:pt x="501712" y="2377583"/>
                  <a:pt x="538764" y="2335006"/>
                  <a:pt x="578866" y="2294084"/>
                </a:cubicBezTo>
                <a:cubicBezTo>
                  <a:pt x="566113" y="2295833"/>
                  <a:pt x="550595" y="2304489"/>
                  <a:pt x="535873" y="2314437"/>
                </a:cubicBezTo>
                <a:cubicBezTo>
                  <a:pt x="497018" y="2341027"/>
                  <a:pt x="467083" y="2376330"/>
                  <a:pt x="436452" y="2410996"/>
                </a:cubicBezTo>
                <a:cubicBezTo>
                  <a:pt x="415066" y="2435240"/>
                  <a:pt x="394377" y="2460118"/>
                  <a:pt x="369509" y="2481181"/>
                </a:cubicBezTo>
                <a:cubicBezTo>
                  <a:pt x="366652" y="2483475"/>
                  <a:pt x="364887" y="2486392"/>
                  <a:pt x="363620" y="2489953"/>
                </a:cubicBezTo>
                <a:cubicBezTo>
                  <a:pt x="362487" y="2493069"/>
                  <a:pt x="360523" y="2495993"/>
                  <a:pt x="356142" y="2494821"/>
                </a:cubicBezTo>
                <a:cubicBezTo>
                  <a:pt x="351729" y="2493432"/>
                  <a:pt x="350738" y="2489508"/>
                  <a:pt x="350212" y="2486008"/>
                </a:cubicBezTo>
                <a:cubicBezTo>
                  <a:pt x="348837" y="2472863"/>
                  <a:pt x="350449" y="2460938"/>
                  <a:pt x="356242" y="2450191"/>
                </a:cubicBezTo>
                <a:cubicBezTo>
                  <a:pt x="367430" y="2428709"/>
                  <a:pt x="384090" y="2411660"/>
                  <a:pt x="400751" y="2394611"/>
                </a:cubicBezTo>
                <a:cubicBezTo>
                  <a:pt x="423861" y="2371190"/>
                  <a:pt x="444684" y="2345867"/>
                  <a:pt x="462688" y="2317780"/>
                </a:cubicBezTo>
                <a:cubicBezTo>
                  <a:pt x="448755" y="2331659"/>
                  <a:pt x="434856" y="2345758"/>
                  <a:pt x="420724" y="2359644"/>
                </a:cubicBezTo>
                <a:cubicBezTo>
                  <a:pt x="410083" y="2370115"/>
                  <a:pt x="398979" y="2380161"/>
                  <a:pt x="388106" y="2390420"/>
                </a:cubicBezTo>
                <a:cubicBezTo>
                  <a:pt x="385478" y="2392927"/>
                  <a:pt x="382686" y="2395658"/>
                  <a:pt x="378009" y="2392519"/>
                </a:cubicBezTo>
                <a:cubicBezTo>
                  <a:pt x="373796" y="2389802"/>
                  <a:pt x="373769" y="2385626"/>
                  <a:pt x="373974" y="2381662"/>
                </a:cubicBezTo>
                <a:cubicBezTo>
                  <a:pt x="374628" y="2366031"/>
                  <a:pt x="381123" y="2353282"/>
                  <a:pt x="389805" y="2341778"/>
                </a:cubicBezTo>
                <a:cubicBezTo>
                  <a:pt x="400350" y="2328013"/>
                  <a:pt x="411593" y="2314884"/>
                  <a:pt x="423234" y="2301741"/>
                </a:cubicBezTo>
                <a:cubicBezTo>
                  <a:pt x="409216" y="2305730"/>
                  <a:pt x="395199" y="2309720"/>
                  <a:pt x="381082" y="2313053"/>
                </a:cubicBezTo>
                <a:cubicBezTo>
                  <a:pt x="383843" y="2287458"/>
                  <a:pt x="398428" y="2281911"/>
                  <a:pt x="411582" y="2277511"/>
                </a:cubicBezTo>
                <a:cubicBezTo>
                  <a:pt x="429354" y="2271856"/>
                  <a:pt x="446132" y="2264916"/>
                  <a:pt x="462580" y="2257108"/>
                </a:cubicBezTo>
                <a:cubicBezTo>
                  <a:pt x="468866" y="2249642"/>
                  <a:pt x="475185" y="2242393"/>
                  <a:pt x="481239" y="2234715"/>
                </a:cubicBezTo>
                <a:cubicBezTo>
                  <a:pt x="487461" y="2226811"/>
                  <a:pt x="493282" y="2218921"/>
                  <a:pt x="499039" y="2210593"/>
                </a:cubicBezTo>
                <a:cubicBezTo>
                  <a:pt x="503132" y="2204520"/>
                  <a:pt x="508352" y="2199289"/>
                  <a:pt x="501062" y="2189421"/>
                </a:cubicBezTo>
                <a:cubicBezTo>
                  <a:pt x="497782" y="2184915"/>
                  <a:pt x="510968" y="2159409"/>
                  <a:pt x="516118" y="2157697"/>
                </a:cubicBezTo>
                <a:cubicBezTo>
                  <a:pt x="516881" y="2157451"/>
                  <a:pt x="517646" y="2157204"/>
                  <a:pt x="518242" y="2157185"/>
                </a:cubicBezTo>
                <a:cubicBezTo>
                  <a:pt x="529930" y="2157672"/>
                  <a:pt x="531402" y="2150147"/>
                  <a:pt x="530188" y="2140735"/>
                </a:cubicBezTo>
                <a:cubicBezTo>
                  <a:pt x="529006" y="2131541"/>
                  <a:pt x="525303" y="2120234"/>
                  <a:pt x="541733" y="2124298"/>
                </a:cubicBezTo>
                <a:cubicBezTo>
                  <a:pt x="543592" y="2124675"/>
                  <a:pt x="543794" y="2123349"/>
                  <a:pt x="544359" y="2121791"/>
                </a:cubicBezTo>
                <a:cubicBezTo>
                  <a:pt x="555609" y="2082061"/>
                  <a:pt x="579960" y="2050904"/>
                  <a:pt x="603912" y="2019759"/>
                </a:cubicBezTo>
                <a:cubicBezTo>
                  <a:pt x="605275" y="2018174"/>
                  <a:pt x="606639" y="2016590"/>
                  <a:pt x="608002" y="2015005"/>
                </a:cubicBezTo>
                <a:cubicBezTo>
                  <a:pt x="579269" y="2023667"/>
                  <a:pt x="482131" y="2036829"/>
                  <a:pt x="452750" y="2034520"/>
                </a:cubicBezTo>
                <a:cubicBezTo>
                  <a:pt x="426623" y="2032542"/>
                  <a:pt x="288554" y="2085114"/>
                  <a:pt x="262712" y="2114344"/>
                </a:cubicBezTo>
                <a:cubicBezTo>
                  <a:pt x="255207" y="2092393"/>
                  <a:pt x="262857" y="2083341"/>
                  <a:pt x="268517" y="2073038"/>
                </a:cubicBezTo>
                <a:cubicBezTo>
                  <a:pt x="276540" y="2058478"/>
                  <a:pt x="276622" y="2048362"/>
                  <a:pt x="255787" y="2037632"/>
                </a:cubicBezTo>
                <a:cubicBezTo>
                  <a:pt x="196133" y="2007104"/>
                  <a:pt x="196566" y="2005990"/>
                  <a:pt x="241359" y="1960295"/>
                </a:cubicBezTo>
                <a:cubicBezTo>
                  <a:pt x="243454" y="1958245"/>
                  <a:pt x="241306" y="1951943"/>
                  <a:pt x="241245" y="1947547"/>
                </a:cubicBezTo>
                <a:cubicBezTo>
                  <a:pt x="226911" y="1941435"/>
                  <a:pt x="213736" y="1959026"/>
                  <a:pt x="195038" y="1941188"/>
                </a:cubicBezTo>
                <a:cubicBezTo>
                  <a:pt x="251639" y="1858163"/>
                  <a:pt x="344693" y="1777865"/>
                  <a:pt x="430417" y="1714084"/>
                </a:cubicBezTo>
                <a:cubicBezTo>
                  <a:pt x="350723" y="1696761"/>
                  <a:pt x="315222" y="1768305"/>
                  <a:pt x="257493" y="1761235"/>
                </a:cubicBezTo>
                <a:cubicBezTo>
                  <a:pt x="226114" y="1740308"/>
                  <a:pt x="304464" y="1702056"/>
                  <a:pt x="223028" y="1694464"/>
                </a:cubicBezTo>
                <a:cubicBezTo>
                  <a:pt x="254800" y="1674048"/>
                  <a:pt x="277673" y="1654373"/>
                  <a:pt x="298261" y="1631477"/>
                </a:cubicBezTo>
                <a:cubicBezTo>
                  <a:pt x="334745" y="1590456"/>
                  <a:pt x="339167" y="1563927"/>
                  <a:pt x="311654" y="1511432"/>
                </a:cubicBezTo>
                <a:cubicBezTo>
                  <a:pt x="293444" y="1476870"/>
                  <a:pt x="269884" y="1445346"/>
                  <a:pt x="280139" y="1403011"/>
                </a:cubicBezTo>
                <a:cubicBezTo>
                  <a:pt x="287189" y="1373975"/>
                  <a:pt x="279979" y="1355311"/>
                  <a:pt x="238885" y="1369665"/>
                </a:cubicBezTo>
                <a:cubicBezTo>
                  <a:pt x="194536" y="1385007"/>
                  <a:pt x="173125" y="1359788"/>
                  <a:pt x="177350" y="1309302"/>
                </a:cubicBezTo>
                <a:cubicBezTo>
                  <a:pt x="180088" y="1276893"/>
                  <a:pt x="170607" y="1267099"/>
                  <a:pt x="139289" y="1271891"/>
                </a:cubicBezTo>
                <a:cubicBezTo>
                  <a:pt x="104651" y="1277233"/>
                  <a:pt x="74337" y="1299360"/>
                  <a:pt x="29194" y="1290765"/>
                </a:cubicBezTo>
                <a:cubicBezTo>
                  <a:pt x="55247" y="1230971"/>
                  <a:pt x="132258" y="1245087"/>
                  <a:pt x="164517" y="1187942"/>
                </a:cubicBezTo>
                <a:cubicBezTo>
                  <a:pt x="116070" y="1189353"/>
                  <a:pt x="79047" y="1190819"/>
                  <a:pt x="45028" y="1204275"/>
                </a:cubicBezTo>
                <a:cubicBezTo>
                  <a:pt x="30841" y="1209809"/>
                  <a:pt x="15262" y="1215389"/>
                  <a:pt x="4362" y="1198829"/>
                </a:cubicBezTo>
                <a:cubicBezTo>
                  <a:pt x="-8656" y="1178822"/>
                  <a:pt x="10514" y="1170482"/>
                  <a:pt x="22109" y="1166354"/>
                </a:cubicBezTo>
                <a:cubicBezTo>
                  <a:pt x="54829" y="1154920"/>
                  <a:pt x="77478" y="1129756"/>
                  <a:pt x="103108" y="1109767"/>
                </a:cubicBezTo>
                <a:cubicBezTo>
                  <a:pt x="159186" y="1065890"/>
                  <a:pt x="222492" y="1028804"/>
                  <a:pt x="264964" y="958344"/>
                </a:cubicBezTo>
                <a:cubicBezTo>
                  <a:pt x="201251" y="978075"/>
                  <a:pt x="157792" y="1020649"/>
                  <a:pt x="97282" y="1031040"/>
                </a:cubicBezTo>
                <a:cubicBezTo>
                  <a:pt x="141438" y="966459"/>
                  <a:pt x="204023" y="923242"/>
                  <a:pt x="262299" y="875335"/>
                </a:cubicBezTo>
                <a:cubicBezTo>
                  <a:pt x="278887" y="861805"/>
                  <a:pt x="296498" y="852418"/>
                  <a:pt x="296474" y="824279"/>
                </a:cubicBezTo>
                <a:cubicBezTo>
                  <a:pt x="296489" y="769759"/>
                  <a:pt x="313822" y="723888"/>
                  <a:pt x="362237" y="698295"/>
                </a:cubicBezTo>
                <a:cubicBezTo>
                  <a:pt x="362603" y="698064"/>
                  <a:pt x="358596" y="690065"/>
                  <a:pt x="355949" y="684438"/>
                </a:cubicBezTo>
                <a:cubicBezTo>
                  <a:pt x="324009" y="683754"/>
                  <a:pt x="303939" y="716746"/>
                  <a:pt x="261719" y="707615"/>
                </a:cubicBezTo>
                <a:cubicBezTo>
                  <a:pt x="293826" y="662786"/>
                  <a:pt x="320414" y="622540"/>
                  <a:pt x="372278" y="599908"/>
                </a:cubicBezTo>
                <a:cubicBezTo>
                  <a:pt x="413808" y="581802"/>
                  <a:pt x="466783" y="570566"/>
                  <a:pt x="490605" y="515904"/>
                </a:cubicBezTo>
                <a:cubicBezTo>
                  <a:pt x="451972" y="506653"/>
                  <a:pt x="426252" y="520708"/>
                  <a:pt x="399971" y="531045"/>
                </a:cubicBezTo>
                <a:cubicBezTo>
                  <a:pt x="359508" y="546918"/>
                  <a:pt x="320136" y="564730"/>
                  <a:pt x="279703" y="580821"/>
                </a:cubicBezTo>
                <a:cubicBezTo>
                  <a:pt x="264388" y="586832"/>
                  <a:pt x="247282" y="591585"/>
                  <a:pt x="232911" y="565248"/>
                </a:cubicBezTo>
                <a:cubicBezTo>
                  <a:pt x="286047" y="557744"/>
                  <a:pt x="313129" y="520779"/>
                  <a:pt x="341934" y="485953"/>
                </a:cubicBezTo>
                <a:cubicBezTo>
                  <a:pt x="358200" y="466279"/>
                  <a:pt x="369926" y="440383"/>
                  <a:pt x="405640" y="448854"/>
                </a:cubicBezTo>
                <a:cubicBezTo>
                  <a:pt x="424525" y="453275"/>
                  <a:pt x="433943" y="438668"/>
                  <a:pt x="429321" y="421236"/>
                </a:cubicBezTo>
                <a:cubicBezTo>
                  <a:pt x="413276" y="359781"/>
                  <a:pt x="452058" y="336712"/>
                  <a:pt x="493913" y="323432"/>
                </a:cubicBezTo>
                <a:cubicBezTo>
                  <a:pt x="573005" y="298125"/>
                  <a:pt x="633817" y="243096"/>
                  <a:pt x="709765" y="211522"/>
                </a:cubicBezTo>
                <a:cubicBezTo>
                  <a:pt x="783652" y="180894"/>
                  <a:pt x="1350249" y="31238"/>
                  <a:pt x="1496734" y="13336"/>
                </a:cubicBezTo>
                <a:cubicBezTo>
                  <a:pt x="1552759" y="6490"/>
                  <a:pt x="1608201" y="2420"/>
                  <a:pt x="1662913" y="807"/>
                </a:cubicBezTo>
                <a:close/>
              </a:path>
            </a:pathLst>
          </a:cu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5DB0180-9504-D827-EFC1-7BBFB1CB9559}"/>
              </a:ext>
            </a:extLst>
          </p:cNvPr>
          <p:cNvSpPr txBox="1">
            <a:spLocks/>
          </p:cNvSpPr>
          <p:nvPr/>
        </p:nvSpPr>
        <p:spPr>
          <a:xfrm>
            <a:off x="249018" y="3483137"/>
            <a:ext cx="4694174" cy="1029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GB" sz="1100" cap="none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14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9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9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2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8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93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2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10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EC7823C-FDD6-429C-986C-063FDEBF9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0651F5E-0457-4065-ACB2-8B81590C2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050098" flipH="1" flipV="1">
            <a:off x="-160709" y="3977842"/>
            <a:ext cx="7507400" cy="3166385"/>
          </a:xfrm>
          <a:custGeom>
            <a:avLst/>
            <a:gdLst>
              <a:gd name="connsiteX0" fmla="*/ 5497485 w 7507400"/>
              <a:gd name="connsiteY0" fmla="*/ 2912009 h 3166385"/>
              <a:gd name="connsiteX1" fmla="*/ 7034681 w 7507400"/>
              <a:gd name="connsiteY1" fmla="*/ 3151263 h 3166385"/>
              <a:gd name="connsiteX2" fmla="*/ 7137723 w 7507400"/>
              <a:gd name="connsiteY2" fmla="*/ 3166385 h 3166385"/>
              <a:gd name="connsiteX3" fmla="*/ 7507400 w 7507400"/>
              <a:gd name="connsiteY3" fmla="*/ 875071 h 3166385"/>
              <a:gd name="connsiteX4" fmla="*/ 2083578 w 7507400"/>
              <a:gd name="connsiteY4" fmla="*/ 0 h 3166385"/>
              <a:gd name="connsiteX5" fmla="*/ 2023081 w 7507400"/>
              <a:gd name="connsiteY5" fmla="*/ 5468 h 3166385"/>
              <a:gd name="connsiteX6" fmla="*/ 1865374 w 7507400"/>
              <a:gd name="connsiteY6" fmla="*/ 76313 h 3166385"/>
              <a:gd name="connsiteX7" fmla="*/ 1634010 w 7507400"/>
              <a:gd name="connsiteY7" fmla="*/ 119359 h 3166385"/>
              <a:gd name="connsiteX8" fmla="*/ 1388186 w 7507400"/>
              <a:gd name="connsiteY8" fmla="*/ 130121 h 3166385"/>
              <a:gd name="connsiteX9" fmla="*/ 1330344 w 7507400"/>
              <a:gd name="connsiteY9" fmla="*/ 198275 h 3166385"/>
              <a:gd name="connsiteX10" fmla="*/ 1406262 w 7507400"/>
              <a:gd name="connsiteY10" fmla="*/ 270018 h 3166385"/>
              <a:gd name="connsiteX11" fmla="*/ 1521942 w 7507400"/>
              <a:gd name="connsiteY11" fmla="*/ 277191 h 3166385"/>
              <a:gd name="connsiteX12" fmla="*/ 2212420 w 7507400"/>
              <a:gd name="connsiteY12" fmla="*/ 295128 h 3166385"/>
              <a:gd name="connsiteX13" fmla="*/ 0 w 7507400"/>
              <a:gd name="connsiteY13" fmla="*/ 452960 h 3166385"/>
              <a:gd name="connsiteX14" fmla="*/ 300051 w 7507400"/>
              <a:gd name="connsiteY14" fmla="*/ 549813 h 3166385"/>
              <a:gd name="connsiteX15" fmla="*/ 401272 w 7507400"/>
              <a:gd name="connsiteY15" fmla="*/ 815258 h 3166385"/>
              <a:gd name="connsiteX16" fmla="*/ 770008 w 7507400"/>
              <a:gd name="connsiteY16" fmla="*/ 965917 h 3166385"/>
              <a:gd name="connsiteX17" fmla="*/ 1008605 w 7507400"/>
              <a:gd name="connsiteY17" fmla="*/ 1019724 h 3166385"/>
              <a:gd name="connsiteX18" fmla="*/ 1554478 w 7507400"/>
              <a:gd name="connsiteY18" fmla="*/ 1098641 h 3166385"/>
              <a:gd name="connsiteX19" fmla="*/ 1634010 w 7507400"/>
              <a:gd name="connsiteY19" fmla="*/ 1227777 h 3166385"/>
              <a:gd name="connsiteX20" fmla="*/ 1702696 w 7507400"/>
              <a:gd name="connsiteY20" fmla="*/ 1371261 h 3166385"/>
              <a:gd name="connsiteX21" fmla="*/ 1847299 w 7507400"/>
              <a:gd name="connsiteY21" fmla="*/ 1464526 h 3166385"/>
              <a:gd name="connsiteX22" fmla="*/ 723015 w 7507400"/>
              <a:gd name="connsiteY22" fmla="*/ 1450177 h 3166385"/>
              <a:gd name="connsiteX23" fmla="*/ 1991901 w 7507400"/>
              <a:gd name="connsiteY23" fmla="*/ 1751495 h 3166385"/>
              <a:gd name="connsiteX24" fmla="*/ 1879835 w 7507400"/>
              <a:gd name="connsiteY24" fmla="*/ 1869870 h 3166385"/>
              <a:gd name="connsiteX25" fmla="*/ 2573927 w 7507400"/>
              <a:gd name="connsiteY25" fmla="*/ 2031290 h 3166385"/>
              <a:gd name="connsiteX26" fmla="*/ 2201575 w 7507400"/>
              <a:gd name="connsiteY26" fmla="*/ 2049225 h 3166385"/>
              <a:gd name="connsiteX27" fmla="*/ 4367000 w 7507400"/>
              <a:gd name="connsiteY27" fmla="*/ 2723602 h 3166385"/>
              <a:gd name="connsiteX28" fmla="*/ 5497485 w 7507400"/>
              <a:gd name="connsiteY28" fmla="*/ 2912009 h 316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507400" h="3166385">
                <a:moveTo>
                  <a:pt x="5497485" y="2912009"/>
                </a:moveTo>
                <a:cubicBezTo>
                  <a:pt x="6033497" y="2998226"/>
                  <a:pt x="6619155" y="3089592"/>
                  <a:pt x="7034681" y="3151263"/>
                </a:cubicBezTo>
                <a:lnTo>
                  <a:pt x="7137723" y="3166385"/>
                </a:lnTo>
                <a:lnTo>
                  <a:pt x="7507400" y="875071"/>
                </a:lnTo>
                <a:lnTo>
                  <a:pt x="2083578" y="0"/>
                </a:lnTo>
                <a:lnTo>
                  <a:pt x="2023081" y="5468"/>
                </a:lnTo>
                <a:cubicBezTo>
                  <a:pt x="1965692" y="12642"/>
                  <a:pt x="1910562" y="27887"/>
                  <a:pt x="1865374" y="76313"/>
                </a:cubicBezTo>
                <a:cubicBezTo>
                  <a:pt x="1796688" y="151642"/>
                  <a:pt x="1724387" y="162404"/>
                  <a:pt x="1634010" y="119359"/>
                </a:cubicBezTo>
                <a:cubicBezTo>
                  <a:pt x="1554478" y="79900"/>
                  <a:pt x="1467718" y="90662"/>
                  <a:pt x="1388186" y="130121"/>
                </a:cubicBezTo>
                <a:cubicBezTo>
                  <a:pt x="1359266" y="144469"/>
                  <a:pt x="1330344" y="162404"/>
                  <a:pt x="1330344" y="198275"/>
                </a:cubicBezTo>
                <a:cubicBezTo>
                  <a:pt x="1330344" y="248495"/>
                  <a:pt x="1366496" y="262843"/>
                  <a:pt x="1406262" y="270018"/>
                </a:cubicBezTo>
                <a:cubicBezTo>
                  <a:pt x="1442412" y="277191"/>
                  <a:pt x="1485792" y="284366"/>
                  <a:pt x="1521942" y="277191"/>
                </a:cubicBezTo>
                <a:cubicBezTo>
                  <a:pt x="1753307" y="237734"/>
                  <a:pt x="1981057" y="302301"/>
                  <a:pt x="2212420" y="295128"/>
                </a:cubicBezTo>
                <a:cubicBezTo>
                  <a:pt x="1485792" y="449373"/>
                  <a:pt x="751934" y="399154"/>
                  <a:pt x="0" y="452960"/>
                </a:cubicBezTo>
                <a:cubicBezTo>
                  <a:pt x="97608" y="560573"/>
                  <a:pt x="224135" y="470896"/>
                  <a:pt x="300051" y="549813"/>
                </a:cubicBezTo>
                <a:cubicBezTo>
                  <a:pt x="227750" y="714820"/>
                  <a:pt x="256671" y="804497"/>
                  <a:pt x="401272" y="815258"/>
                </a:cubicBezTo>
                <a:cubicBezTo>
                  <a:pt x="542261" y="826019"/>
                  <a:pt x="694093" y="768625"/>
                  <a:pt x="770008" y="965917"/>
                </a:cubicBezTo>
                <a:cubicBezTo>
                  <a:pt x="791699" y="1026898"/>
                  <a:pt x="925458" y="1008963"/>
                  <a:pt x="1008605" y="1019724"/>
                </a:cubicBezTo>
                <a:cubicBezTo>
                  <a:pt x="1189357" y="1044833"/>
                  <a:pt x="1380957" y="1019724"/>
                  <a:pt x="1554478" y="1098641"/>
                </a:cubicBezTo>
                <a:cubicBezTo>
                  <a:pt x="1623165" y="1127337"/>
                  <a:pt x="1670160" y="1148860"/>
                  <a:pt x="1634010" y="1227777"/>
                </a:cubicBezTo>
                <a:cubicBezTo>
                  <a:pt x="1597859" y="1310280"/>
                  <a:pt x="1644855" y="1338976"/>
                  <a:pt x="1702696" y="1371261"/>
                </a:cubicBezTo>
                <a:cubicBezTo>
                  <a:pt x="1746077" y="1396370"/>
                  <a:pt x="1811148" y="1389197"/>
                  <a:pt x="1847299" y="1464526"/>
                </a:cubicBezTo>
                <a:cubicBezTo>
                  <a:pt x="1467717" y="1453764"/>
                  <a:pt x="1098981" y="1392783"/>
                  <a:pt x="723015" y="1450177"/>
                </a:cubicBezTo>
                <a:cubicBezTo>
                  <a:pt x="1135131" y="1593662"/>
                  <a:pt x="1587014" y="1586487"/>
                  <a:pt x="1991901" y="1751495"/>
                </a:cubicBezTo>
                <a:cubicBezTo>
                  <a:pt x="1977441" y="1808889"/>
                  <a:pt x="1883449" y="1783778"/>
                  <a:pt x="1879835" y="1869870"/>
                </a:cubicBezTo>
                <a:cubicBezTo>
                  <a:pt x="2093123" y="1959548"/>
                  <a:pt x="2349794" y="1898566"/>
                  <a:pt x="2573927" y="2031290"/>
                </a:cubicBezTo>
                <a:cubicBezTo>
                  <a:pt x="2443785" y="2092271"/>
                  <a:pt x="2324488" y="1991831"/>
                  <a:pt x="2201575" y="2049225"/>
                </a:cubicBezTo>
                <a:cubicBezTo>
                  <a:pt x="2241342" y="2135316"/>
                  <a:pt x="4041644" y="2666208"/>
                  <a:pt x="4367000" y="2723602"/>
                </a:cubicBezTo>
                <a:cubicBezTo>
                  <a:pt x="4615085" y="2767993"/>
                  <a:pt x="5038048" y="2838109"/>
                  <a:pt x="5497485" y="291200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F51907-DE13-498A-6AE3-08F77AA54C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1094" y="1058780"/>
            <a:ext cx="5602705" cy="3092116"/>
          </a:xfrm>
        </p:spPr>
        <p:txBody>
          <a:bodyPr anchor="ctr">
            <a:normAutofit/>
          </a:bodyPr>
          <a:lstStyle/>
          <a:p>
            <a:r>
              <a:rPr lang="en-US" sz="6600" dirty="0">
                <a:latin typeface="Calibri" panose="020F0502020204030204" pitchFamily="34" charset="0"/>
                <a:cs typeface="Calibri" panose="020F0502020204030204" pitchFamily="34" charset="0"/>
              </a:rPr>
              <a:t>THANK YOU</a:t>
            </a:r>
            <a:endParaRPr lang="en-CA" sz="6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563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3B7BB51-92B8-4089-8DAB-1202A4D1C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DBEE9-1AD6-D7E8-7D0D-DEF35D529D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365125"/>
            <a:ext cx="3816095" cy="19380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Table of Contents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729398-06E7-5027-9758-AEFB17210D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1" y="2482589"/>
            <a:ext cx="3816096" cy="3694373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cap="none" dirty="0"/>
              <a:t>Project overview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cap="none" dirty="0"/>
              <a:t>Problem Statement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cap="none" dirty="0"/>
              <a:t>Dataset Overview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cap="none" dirty="0"/>
              <a:t>Data Workflow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cap="none" dirty="0"/>
              <a:t>Methodology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cap="none" dirty="0"/>
              <a:t>Data Insights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cap="none" dirty="0"/>
              <a:t>Conclusion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cap="none" dirty="0"/>
              <a:t>Recommendations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2000" cap="none" dirty="0"/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2000" cap="none" dirty="0"/>
          </a:p>
        </p:txBody>
      </p:sp>
      <p:pic>
        <p:nvPicPr>
          <p:cNvPr id="4" name="Picture 3" descr="Network connection abstract against a white background">
            <a:extLst>
              <a:ext uri="{FF2B5EF4-FFF2-40B4-BE49-F238E27FC236}">
                <a16:creationId xmlns:a16="http://schemas.microsoft.com/office/drawing/2014/main" id="{59230727-4CF1-2617-F1C2-336E57B796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055" r="-1" b="-1"/>
          <a:stretch/>
        </p:blipFill>
        <p:spPr>
          <a:xfrm>
            <a:off x="4904316" y="-1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7" name="Picture 6" descr="Doctor writing on tablet with pen">
            <a:extLst>
              <a:ext uri="{FF2B5EF4-FFF2-40B4-BE49-F238E27FC236}">
                <a16:creationId xmlns:a16="http://schemas.microsoft.com/office/drawing/2014/main" id="{C34196B2-D7F0-853F-1DA1-6FF59F4F8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" r="-1" b="-1"/>
          <a:stretch/>
        </p:blipFill>
        <p:spPr>
          <a:xfrm>
            <a:off x="4726728" y="3802958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4787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4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0A597D97-203B-498B-95D3-E90DC961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octors monitoring patient condition on monitors">
            <a:extLst>
              <a:ext uri="{FF2B5EF4-FFF2-40B4-BE49-F238E27FC236}">
                <a16:creationId xmlns:a16="http://schemas.microsoft.com/office/drawing/2014/main" id="{1F52E19C-E5D5-2F4E-A8FE-5AB58CB0E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4" b="20068"/>
          <a:stretch/>
        </p:blipFill>
        <p:spPr>
          <a:xfrm>
            <a:off x="4267201" y="10"/>
            <a:ext cx="7924800" cy="3383270"/>
          </a:xfrm>
          <a:prstGeom prst="rect">
            <a:avLst/>
          </a:prstGeom>
        </p:spPr>
      </p:pic>
      <p:pic>
        <p:nvPicPr>
          <p:cNvPr id="4" name="Picture 3" descr="Network connection abstract against a white background">
            <a:extLst>
              <a:ext uri="{FF2B5EF4-FFF2-40B4-BE49-F238E27FC236}">
                <a16:creationId xmlns:a16="http://schemas.microsoft.com/office/drawing/2014/main" id="{59230727-4CF1-2617-F1C2-336E57B796B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2918" r="2" b="2"/>
          <a:stretch/>
        </p:blipFill>
        <p:spPr>
          <a:xfrm>
            <a:off x="4636168" y="3474720"/>
            <a:ext cx="7555832" cy="3383280"/>
          </a:xfrm>
          <a:prstGeom prst="rect">
            <a:avLst/>
          </a:prstGeom>
        </p:spPr>
      </p:pic>
      <p:sp useBgFill="1">
        <p:nvSpPr>
          <p:cNvPr id="37" name="Freeform: Shape 36">
            <a:extLst>
              <a:ext uri="{FF2B5EF4-FFF2-40B4-BE49-F238E27FC236}">
                <a16:creationId xmlns:a16="http://schemas.microsoft.com/office/drawing/2014/main" id="{6A6EF10E-DF41-4BD3-8EB4-6F646531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4272" cy="6858000"/>
          </a:xfrm>
          <a:custGeom>
            <a:avLst/>
            <a:gdLst>
              <a:gd name="connsiteX0" fmla="*/ 0 w 6244272"/>
              <a:gd name="connsiteY0" fmla="*/ 0 h 6858000"/>
              <a:gd name="connsiteX1" fmla="*/ 732568 w 6244272"/>
              <a:gd name="connsiteY1" fmla="*/ 0 h 6858000"/>
              <a:gd name="connsiteX2" fmla="*/ 947849 w 6244272"/>
              <a:gd name="connsiteY2" fmla="*/ 0 h 6858000"/>
              <a:gd name="connsiteX3" fmla="*/ 1823619 w 6244272"/>
              <a:gd name="connsiteY3" fmla="*/ 0 h 6858000"/>
              <a:gd name="connsiteX4" fmla="*/ 5235673 w 6244272"/>
              <a:gd name="connsiteY4" fmla="*/ 0 h 6858000"/>
              <a:gd name="connsiteX5" fmla="*/ 4933297 w 6244272"/>
              <a:gd name="connsiteY5" fmla="*/ 110269 h 6858000"/>
              <a:gd name="connsiteX6" fmla="*/ 4976910 w 6244272"/>
              <a:gd name="connsiteY6" fmla="*/ 135168 h 6858000"/>
              <a:gd name="connsiteX7" fmla="*/ 5238580 w 6244272"/>
              <a:gd name="connsiteY7" fmla="*/ 71141 h 6858000"/>
              <a:gd name="connsiteX8" fmla="*/ 5290914 w 6244272"/>
              <a:gd name="connsiteY8" fmla="*/ 88927 h 6858000"/>
              <a:gd name="connsiteX9" fmla="*/ 5264747 w 6244272"/>
              <a:gd name="connsiteY9" fmla="*/ 163625 h 6858000"/>
              <a:gd name="connsiteX10" fmla="*/ 5151357 w 6244272"/>
              <a:gd name="connsiteY10" fmla="*/ 192082 h 6858000"/>
              <a:gd name="connsiteX11" fmla="*/ 4974002 w 6244272"/>
              <a:gd name="connsiteY11" fmla="*/ 373491 h 6858000"/>
              <a:gd name="connsiteX12" fmla="*/ 5241488 w 6244272"/>
              <a:gd name="connsiteY12" fmla="*/ 352148 h 6858000"/>
              <a:gd name="connsiteX13" fmla="*/ 5288007 w 6244272"/>
              <a:gd name="connsiteY13" fmla="*/ 394834 h 6858000"/>
              <a:gd name="connsiteX14" fmla="*/ 5305452 w 6244272"/>
              <a:gd name="connsiteY14" fmla="*/ 451747 h 6858000"/>
              <a:gd name="connsiteX15" fmla="*/ 5383953 w 6244272"/>
              <a:gd name="connsiteY15" fmla="*/ 359262 h 6858000"/>
              <a:gd name="connsiteX16" fmla="*/ 5450825 w 6244272"/>
              <a:gd name="connsiteY16" fmla="*/ 334364 h 6858000"/>
              <a:gd name="connsiteX17" fmla="*/ 5471177 w 6244272"/>
              <a:gd name="connsiteY17" fmla="*/ 416176 h 6858000"/>
              <a:gd name="connsiteX18" fmla="*/ 5410121 w 6244272"/>
              <a:gd name="connsiteY18" fmla="*/ 505101 h 6858000"/>
              <a:gd name="connsiteX19" fmla="*/ 5247303 w 6244272"/>
              <a:gd name="connsiteY19" fmla="*/ 558458 h 6858000"/>
              <a:gd name="connsiteX20" fmla="*/ 5421750 w 6244272"/>
              <a:gd name="connsiteY20" fmla="*/ 558458 h 6858000"/>
              <a:gd name="connsiteX21" fmla="*/ 5622364 w 6244272"/>
              <a:gd name="connsiteY21" fmla="*/ 522887 h 6858000"/>
              <a:gd name="connsiteX22" fmla="*/ 5834608 w 6244272"/>
              <a:gd name="connsiteY22" fmla="*/ 533558 h 6858000"/>
              <a:gd name="connsiteX23" fmla="*/ 6035223 w 6244272"/>
              <a:gd name="connsiteY23" fmla="*/ 462417 h 6858000"/>
              <a:gd name="connsiteX24" fmla="*/ 6238745 w 6244272"/>
              <a:gd name="connsiteY24" fmla="*/ 465975 h 6858000"/>
              <a:gd name="connsiteX25" fmla="*/ 5337434 w 6244272"/>
              <a:gd name="connsiteY25" fmla="*/ 910606 h 6858000"/>
              <a:gd name="connsiteX26" fmla="*/ 5381046 w 6244272"/>
              <a:gd name="connsiteY26" fmla="*/ 921277 h 6858000"/>
              <a:gd name="connsiteX27" fmla="*/ 5439195 w 6244272"/>
              <a:gd name="connsiteY27" fmla="*/ 949734 h 6858000"/>
              <a:gd name="connsiteX28" fmla="*/ 5395583 w 6244272"/>
              <a:gd name="connsiteY28" fmla="*/ 1006647 h 6858000"/>
              <a:gd name="connsiteX29" fmla="*/ 5160079 w 6244272"/>
              <a:gd name="connsiteY29" fmla="*/ 1113358 h 6858000"/>
              <a:gd name="connsiteX30" fmla="*/ 5101930 w 6244272"/>
              <a:gd name="connsiteY30" fmla="*/ 1220069 h 6858000"/>
              <a:gd name="connsiteX31" fmla="*/ 5174617 w 6244272"/>
              <a:gd name="connsiteY31" fmla="*/ 1209399 h 6858000"/>
              <a:gd name="connsiteX32" fmla="*/ 5238580 w 6244272"/>
              <a:gd name="connsiteY32" fmla="*/ 1230741 h 6858000"/>
              <a:gd name="connsiteX33" fmla="*/ 5212414 w 6244272"/>
              <a:gd name="connsiteY33" fmla="*/ 1365909 h 6858000"/>
              <a:gd name="connsiteX34" fmla="*/ 4878056 w 6244272"/>
              <a:gd name="connsiteY34" fmla="*/ 1540204 h 6858000"/>
              <a:gd name="connsiteX35" fmla="*/ 4848982 w 6244272"/>
              <a:gd name="connsiteY35" fmla="*/ 1597117 h 6858000"/>
              <a:gd name="connsiteX36" fmla="*/ 4889686 w 6244272"/>
              <a:gd name="connsiteY36" fmla="*/ 1636245 h 6858000"/>
              <a:gd name="connsiteX37" fmla="*/ 4997261 w 6244272"/>
              <a:gd name="connsiteY37" fmla="*/ 1657587 h 6858000"/>
              <a:gd name="connsiteX38" fmla="*/ 4846074 w 6244272"/>
              <a:gd name="connsiteY38" fmla="*/ 1849668 h 6858000"/>
              <a:gd name="connsiteX39" fmla="*/ 4790832 w 6244272"/>
              <a:gd name="connsiteY39" fmla="*/ 1903025 h 6858000"/>
              <a:gd name="connsiteX40" fmla="*/ 4694886 w 6244272"/>
              <a:gd name="connsiteY40" fmla="*/ 1984836 h 6858000"/>
              <a:gd name="connsiteX41" fmla="*/ 4694886 w 6244272"/>
              <a:gd name="connsiteY41" fmla="*/ 2013292 h 6858000"/>
              <a:gd name="connsiteX42" fmla="*/ 4822814 w 6244272"/>
              <a:gd name="connsiteY42" fmla="*/ 2102219 h 6858000"/>
              <a:gd name="connsiteX43" fmla="*/ 5055411 w 6244272"/>
              <a:gd name="connsiteY43" fmla="*/ 2077320 h 6858000"/>
              <a:gd name="connsiteX44" fmla="*/ 4712331 w 6244272"/>
              <a:gd name="connsiteY44" fmla="*/ 2208931 h 6858000"/>
              <a:gd name="connsiteX45" fmla="*/ 5822979 w 6244272"/>
              <a:gd name="connsiteY45" fmla="*/ 1892353 h 6858000"/>
              <a:gd name="connsiteX46" fmla="*/ 5753200 w 6244272"/>
              <a:gd name="connsiteY46" fmla="*/ 1974165 h 6858000"/>
              <a:gd name="connsiteX47" fmla="*/ 5363601 w 6244272"/>
              <a:gd name="connsiteY47" fmla="*/ 2191146 h 6858000"/>
              <a:gd name="connsiteX48" fmla="*/ 5253118 w 6244272"/>
              <a:gd name="connsiteY48" fmla="*/ 2326314 h 6858000"/>
              <a:gd name="connsiteX49" fmla="*/ 5136819 w 6244272"/>
              <a:gd name="connsiteY49" fmla="*/ 2401012 h 6858000"/>
              <a:gd name="connsiteX50" fmla="*/ 4974002 w 6244272"/>
              <a:gd name="connsiteY50" fmla="*/ 2401012 h 6858000"/>
              <a:gd name="connsiteX51" fmla="*/ 4857704 w 6244272"/>
              <a:gd name="connsiteY51" fmla="*/ 2518395 h 6858000"/>
              <a:gd name="connsiteX52" fmla="*/ 4976910 w 6244272"/>
              <a:gd name="connsiteY52" fmla="*/ 2543294 h 6858000"/>
              <a:gd name="connsiteX53" fmla="*/ 5116467 w 6244272"/>
              <a:gd name="connsiteY53" fmla="*/ 2525509 h 6858000"/>
              <a:gd name="connsiteX54" fmla="*/ 5273470 w 6244272"/>
              <a:gd name="connsiteY54" fmla="*/ 2564636 h 6858000"/>
              <a:gd name="connsiteX55" fmla="*/ 5418843 w 6244272"/>
              <a:gd name="connsiteY55" fmla="*/ 2532623 h 6858000"/>
              <a:gd name="connsiteX56" fmla="*/ 5593290 w 6244272"/>
              <a:gd name="connsiteY56" fmla="*/ 2553965 h 6858000"/>
              <a:gd name="connsiteX57" fmla="*/ 5648532 w 6244272"/>
              <a:gd name="connsiteY57" fmla="*/ 2692689 h 6858000"/>
              <a:gd name="connsiteX58" fmla="*/ 5665976 w 6244272"/>
              <a:gd name="connsiteY58" fmla="*/ 2703362 h 6858000"/>
              <a:gd name="connsiteX59" fmla="*/ 5988704 w 6244272"/>
              <a:gd name="connsiteY59" fmla="*/ 2923898 h 6858000"/>
              <a:gd name="connsiteX60" fmla="*/ 6078835 w 6244272"/>
              <a:gd name="connsiteY60" fmla="*/ 2941684 h 6858000"/>
              <a:gd name="connsiteX61" fmla="*/ 5546771 w 6244272"/>
              <a:gd name="connsiteY61" fmla="*/ 3329402 h 6858000"/>
              <a:gd name="connsiteX62" fmla="*/ 5904388 w 6244272"/>
              <a:gd name="connsiteY62" fmla="*/ 3229805 h 6858000"/>
              <a:gd name="connsiteX63" fmla="*/ 5953814 w 6244272"/>
              <a:gd name="connsiteY63" fmla="*/ 3393429 h 6858000"/>
              <a:gd name="connsiteX64" fmla="*/ 5785182 w 6244272"/>
              <a:gd name="connsiteY64" fmla="*/ 3539269 h 6858000"/>
              <a:gd name="connsiteX65" fmla="*/ 5724125 w 6244272"/>
              <a:gd name="connsiteY65" fmla="*/ 3827390 h 6858000"/>
              <a:gd name="connsiteX66" fmla="*/ 5753200 w 6244272"/>
              <a:gd name="connsiteY66" fmla="*/ 4090612 h 6858000"/>
              <a:gd name="connsiteX67" fmla="*/ 5825886 w 6244272"/>
              <a:gd name="connsiteY67" fmla="*/ 4172424 h 6858000"/>
              <a:gd name="connsiteX68" fmla="*/ 5930554 w 6244272"/>
              <a:gd name="connsiteY68" fmla="*/ 4321821 h 6858000"/>
              <a:gd name="connsiteX69" fmla="*/ 5994519 w 6244272"/>
              <a:gd name="connsiteY69" fmla="*/ 4414305 h 6858000"/>
              <a:gd name="connsiteX70" fmla="*/ 6218393 w 6244272"/>
              <a:gd name="connsiteY70" fmla="*/ 4378734 h 6858000"/>
              <a:gd name="connsiteX71" fmla="*/ 5918925 w 6244272"/>
              <a:gd name="connsiteY71" fmla="*/ 4613499 h 6858000"/>
              <a:gd name="connsiteX72" fmla="*/ 6160243 w 6244272"/>
              <a:gd name="connsiteY72" fmla="*/ 4585042 h 6858000"/>
              <a:gd name="connsiteX73" fmla="*/ 6238745 w 6244272"/>
              <a:gd name="connsiteY73" fmla="*/ 4602828 h 6858000"/>
              <a:gd name="connsiteX74" fmla="*/ 6195133 w 6244272"/>
              <a:gd name="connsiteY74" fmla="*/ 4677526 h 6858000"/>
              <a:gd name="connsiteX75" fmla="*/ 6017778 w 6244272"/>
              <a:gd name="connsiteY75" fmla="*/ 4805580 h 6858000"/>
              <a:gd name="connsiteX76" fmla="*/ 5651439 w 6244272"/>
              <a:gd name="connsiteY76" fmla="*/ 5154171 h 6858000"/>
              <a:gd name="connsiteX77" fmla="*/ 6006149 w 6244272"/>
              <a:gd name="connsiteY77" fmla="*/ 4994104 h 6858000"/>
              <a:gd name="connsiteX78" fmla="*/ 5633994 w 6244272"/>
              <a:gd name="connsiteY78" fmla="*/ 5353367 h 6858000"/>
              <a:gd name="connsiteX79" fmla="*/ 5552586 w 6244272"/>
              <a:gd name="connsiteY79" fmla="*/ 5474306 h 6858000"/>
              <a:gd name="connsiteX80" fmla="*/ 5383953 w 6244272"/>
              <a:gd name="connsiteY80" fmla="*/ 5769542 h 6858000"/>
              <a:gd name="connsiteX81" fmla="*/ 5392675 w 6244272"/>
              <a:gd name="connsiteY81" fmla="*/ 5801555 h 6858000"/>
              <a:gd name="connsiteX82" fmla="*/ 5584568 w 6244272"/>
              <a:gd name="connsiteY82" fmla="*/ 5755314 h 6858000"/>
              <a:gd name="connsiteX83" fmla="*/ 5334526 w 6244272"/>
              <a:gd name="connsiteY83" fmla="*/ 6004307 h 6858000"/>
              <a:gd name="connsiteX84" fmla="*/ 5075763 w 6244272"/>
              <a:gd name="connsiteY84" fmla="*/ 6196388 h 6858000"/>
              <a:gd name="connsiteX85" fmla="*/ 5258933 w 6244272"/>
              <a:gd name="connsiteY85" fmla="*/ 6167932 h 6858000"/>
              <a:gd name="connsiteX86" fmla="*/ 5511881 w 6244272"/>
              <a:gd name="connsiteY86" fmla="*/ 6057663 h 6858000"/>
              <a:gd name="connsiteX87" fmla="*/ 5599105 w 6244272"/>
              <a:gd name="connsiteY87" fmla="*/ 6100347 h 6858000"/>
              <a:gd name="connsiteX88" fmla="*/ 5360693 w 6244272"/>
              <a:gd name="connsiteY88" fmla="*/ 6281757 h 6858000"/>
              <a:gd name="connsiteX89" fmla="*/ 5224043 w 6244272"/>
              <a:gd name="connsiteY89" fmla="*/ 6367127 h 6858000"/>
              <a:gd name="connsiteX90" fmla="*/ 5168801 w 6244272"/>
              <a:gd name="connsiteY90" fmla="*/ 6431153 h 6858000"/>
              <a:gd name="connsiteX91" fmla="*/ 5011799 w 6244272"/>
              <a:gd name="connsiteY91" fmla="*/ 6658805 h 6858000"/>
              <a:gd name="connsiteX92" fmla="*/ 4651275 w 6244272"/>
              <a:gd name="connsiteY92" fmla="*/ 6858000 h 6858000"/>
              <a:gd name="connsiteX93" fmla="*/ 1823619 w 6244272"/>
              <a:gd name="connsiteY93" fmla="*/ 6858000 h 6858000"/>
              <a:gd name="connsiteX94" fmla="*/ 947849 w 6244272"/>
              <a:gd name="connsiteY94" fmla="*/ 6858000 h 6858000"/>
              <a:gd name="connsiteX95" fmla="*/ 732568 w 6244272"/>
              <a:gd name="connsiteY95" fmla="*/ 6858000 h 6858000"/>
              <a:gd name="connsiteX96" fmla="*/ 0 w 6244272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244272" h="6858000">
                <a:moveTo>
                  <a:pt x="0" y="0"/>
                </a:moveTo>
                <a:lnTo>
                  <a:pt x="732568" y="0"/>
                </a:lnTo>
                <a:lnTo>
                  <a:pt x="947849" y="0"/>
                </a:lnTo>
                <a:lnTo>
                  <a:pt x="1823619" y="0"/>
                </a:lnTo>
                <a:lnTo>
                  <a:pt x="5235673" y="0"/>
                </a:lnTo>
                <a:cubicBezTo>
                  <a:pt x="5133912" y="35571"/>
                  <a:pt x="5035058" y="78255"/>
                  <a:pt x="4933297" y="110269"/>
                </a:cubicBezTo>
                <a:cubicBezTo>
                  <a:pt x="4947835" y="145839"/>
                  <a:pt x="4962372" y="138725"/>
                  <a:pt x="4976910" y="135168"/>
                </a:cubicBezTo>
                <a:cubicBezTo>
                  <a:pt x="5064133" y="120941"/>
                  <a:pt x="5154264" y="110269"/>
                  <a:pt x="5238580" y="71141"/>
                </a:cubicBezTo>
                <a:cubicBezTo>
                  <a:pt x="5258933" y="64027"/>
                  <a:pt x="5282192" y="64027"/>
                  <a:pt x="5290914" y="88927"/>
                </a:cubicBezTo>
                <a:cubicBezTo>
                  <a:pt x="5305452" y="124497"/>
                  <a:pt x="5285100" y="145839"/>
                  <a:pt x="5264747" y="163625"/>
                </a:cubicBezTo>
                <a:cubicBezTo>
                  <a:pt x="5229858" y="195638"/>
                  <a:pt x="5189154" y="188525"/>
                  <a:pt x="5151357" y="192082"/>
                </a:cubicBezTo>
                <a:cubicBezTo>
                  <a:pt x="5046689" y="209867"/>
                  <a:pt x="4997261" y="259665"/>
                  <a:pt x="4974002" y="373491"/>
                </a:cubicBezTo>
                <a:cubicBezTo>
                  <a:pt x="5064133" y="327250"/>
                  <a:pt x="5154264" y="384162"/>
                  <a:pt x="5241488" y="352148"/>
                </a:cubicBezTo>
                <a:cubicBezTo>
                  <a:pt x="5264747" y="345034"/>
                  <a:pt x="5299637" y="355706"/>
                  <a:pt x="5288007" y="394834"/>
                </a:cubicBezTo>
                <a:cubicBezTo>
                  <a:pt x="5276378" y="430405"/>
                  <a:pt x="5238580" y="458860"/>
                  <a:pt x="5305452" y="451747"/>
                </a:cubicBezTo>
                <a:cubicBezTo>
                  <a:pt x="5354879" y="448189"/>
                  <a:pt x="5369416" y="405504"/>
                  <a:pt x="5383953" y="359262"/>
                </a:cubicBezTo>
                <a:cubicBezTo>
                  <a:pt x="5395583" y="334364"/>
                  <a:pt x="5427565" y="320135"/>
                  <a:pt x="5450825" y="334364"/>
                </a:cubicBezTo>
                <a:cubicBezTo>
                  <a:pt x="5479899" y="348592"/>
                  <a:pt x="5471177" y="387720"/>
                  <a:pt x="5471177" y="416176"/>
                </a:cubicBezTo>
                <a:cubicBezTo>
                  <a:pt x="5474085" y="469532"/>
                  <a:pt x="5450825" y="494431"/>
                  <a:pt x="5410121" y="505101"/>
                </a:cubicBezTo>
                <a:cubicBezTo>
                  <a:pt x="5360693" y="519330"/>
                  <a:pt x="5311267" y="537116"/>
                  <a:pt x="5247303" y="558458"/>
                </a:cubicBezTo>
                <a:cubicBezTo>
                  <a:pt x="5317082" y="594028"/>
                  <a:pt x="5369416" y="586915"/>
                  <a:pt x="5421750" y="558458"/>
                </a:cubicBezTo>
                <a:cubicBezTo>
                  <a:pt x="5485714" y="526444"/>
                  <a:pt x="5570030" y="483759"/>
                  <a:pt x="5622364" y="522887"/>
                </a:cubicBezTo>
                <a:cubicBezTo>
                  <a:pt x="5700865" y="579800"/>
                  <a:pt x="5764829" y="544229"/>
                  <a:pt x="5834608" y="533558"/>
                </a:cubicBezTo>
                <a:cubicBezTo>
                  <a:pt x="5979982" y="512216"/>
                  <a:pt x="5889850" y="480203"/>
                  <a:pt x="6035223" y="462417"/>
                </a:cubicBezTo>
                <a:cubicBezTo>
                  <a:pt x="6093372" y="455303"/>
                  <a:pt x="6154429" y="426847"/>
                  <a:pt x="6238745" y="465975"/>
                </a:cubicBezTo>
                <a:cubicBezTo>
                  <a:pt x="5857868" y="672284"/>
                  <a:pt x="5677606" y="658055"/>
                  <a:pt x="5337434" y="910606"/>
                </a:cubicBezTo>
                <a:cubicBezTo>
                  <a:pt x="5351971" y="935506"/>
                  <a:pt x="5366508" y="924835"/>
                  <a:pt x="5381046" y="921277"/>
                </a:cubicBezTo>
                <a:cubicBezTo>
                  <a:pt x="5404305" y="917720"/>
                  <a:pt x="5433380" y="903491"/>
                  <a:pt x="5439195" y="949734"/>
                </a:cubicBezTo>
                <a:cubicBezTo>
                  <a:pt x="5442103" y="985305"/>
                  <a:pt x="5424657" y="1003089"/>
                  <a:pt x="5395583" y="1006647"/>
                </a:cubicBezTo>
                <a:cubicBezTo>
                  <a:pt x="5311267" y="1020875"/>
                  <a:pt x="5235673" y="1070674"/>
                  <a:pt x="5160079" y="1113358"/>
                </a:cubicBezTo>
                <a:cubicBezTo>
                  <a:pt x="5125190" y="1131144"/>
                  <a:pt x="5087393" y="1156043"/>
                  <a:pt x="5101930" y="1220069"/>
                </a:cubicBezTo>
                <a:cubicBezTo>
                  <a:pt x="5131004" y="1237855"/>
                  <a:pt x="5151357" y="1212955"/>
                  <a:pt x="5174617" y="1209399"/>
                </a:cubicBezTo>
                <a:cubicBezTo>
                  <a:pt x="5197876" y="1205842"/>
                  <a:pt x="5253118" y="1220069"/>
                  <a:pt x="5238580" y="1230741"/>
                </a:cubicBezTo>
                <a:cubicBezTo>
                  <a:pt x="5171709" y="1269868"/>
                  <a:pt x="5293822" y="1365909"/>
                  <a:pt x="5212414" y="1365909"/>
                </a:cubicBezTo>
                <a:cubicBezTo>
                  <a:pt x="5078671" y="1365909"/>
                  <a:pt x="5005984" y="1536647"/>
                  <a:pt x="4878056" y="1540204"/>
                </a:cubicBezTo>
                <a:cubicBezTo>
                  <a:pt x="4857704" y="1540204"/>
                  <a:pt x="4848982" y="1572219"/>
                  <a:pt x="4848982" y="1597117"/>
                </a:cubicBezTo>
                <a:cubicBezTo>
                  <a:pt x="4848982" y="1629132"/>
                  <a:pt x="4869333" y="1632688"/>
                  <a:pt x="4889686" y="1636245"/>
                </a:cubicBezTo>
                <a:cubicBezTo>
                  <a:pt x="4921668" y="1639802"/>
                  <a:pt x="4956557" y="1597117"/>
                  <a:pt x="4997261" y="1657587"/>
                </a:cubicBezTo>
                <a:cubicBezTo>
                  <a:pt x="4921668" y="1693158"/>
                  <a:pt x="4843167" y="1728729"/>
                  <a:pt x="4846074" y="1849668"/>
                </a:cubicBezTo>
                <a:cubicBezTo>
                  <a:pt x="4846074" y="1881683"/>
                  <a:pt x="4814092" y="1895910"/>
                  <a:pt x="4790832" y="1903025"/>
                </a:cubicBezTo>
                <a:cubicBezTo>
                  <a:pt x="4750128" y="1917252"/>
                  <a:pt x="4718146" y="1938595"/>
                  <a:pt x="4694886" y="1984836"/>
                </a:cubicBezTo>
                <a:cubicBezTo>
                  <a:pt x="4694886" y="1995507"/>
                  <a:pt x="4694886" y="2002622"/>
                  <a:pt x="4694886" y="2013292"/>
                </a:cubicBezTo>
                <a:cubicBezTo>
                  <a:pt x="4700701" y="2123562"/>
                  <a:pt x="4758850" y="2120004"/>
                  <a:pt x="4822814" y="2102219"/>
                </a:cubicBezTo>
                <a:cubicBezTo>
                  <a:pt x="4898408" y="2080877"/>
                  <a:pt x="4974002" y="2038192"/>
                  <a:pt x="5055411" y="2077320"/>
                </a:cubicBezTo>
                <a:cubicBezTo>
                  <a:pt x="4942020" y="2130676"/>
                  <a:pt x="4817000" y="2134233"/>
                  <a:pt x="4712331" y="2208931"/>
                </a:cubicBezTo>
                <a:cubicBezTo>
                  <a:pt x="5101930" y="2223159"/>
                  <a:pt x="5445010" y="1984836"/>
                  <a:pt x="5822979" y="1892353"/>
                </a:cubicBezTo>
                <a:cubicBezTo>
                  <a:pt x="5811349" y="1952823"/>
                  <a:pt x="5779367" y="1967051"/>
                  <a:pt x="5753200" y="1974165"/>
                </a:cubicBezTo>
                <a:cubicBezTo>
                  <a:pt x="5613642" y="2020407"/>
                  <a:pt x="5491529" y="2112891"/>
                  <a:pt x="5363601" y="2191146"/>
                </a:cubicBezTo>
                <a:cubicBezTo>
                  <a:pt x="5311267" y="2223159"/>
                  <a:pt x="5273470" y="2258731"/>
                  <a:pt x="5253118" y="2326314"/>
                </a:cubicBezTo>
                <a:cubicBezTo>
                  <a:pt x="5235673" y="2390340"/>
                  <a:pt x="5200783" y="2418796"/>
                  <a:pt x="5136819" y="2401012"/>
                </a:cubicBezTo>
                <a:cubicBezTo>
                  <a:pt x="5084485" y="2386784"/>
                  <a:pt x="5029243" y="2393898"/>
                  <a:pt x="4974002" y="2401012"/>
                </a:cubicBezTo>
                <a:cubicBezTo>
                  <a:pt x="4912946" y="2408126"/>
                  <a:pt x="4843167" y="2479267"/>
                  <a:pt x="4857704" y="2518395"/>
                </a:cubicBezTo>
                <a:cubicBezTo>
                  <a:pt x="4886778" y="2582422"/>
                  <a:pt x="4936205" y="2550408"/>
                  <a:pt x="4976910" y="2543294"/>
                </a:cubicBezTo>
                <a:cubicBezTo>
                  <a:pt x="5026336" y="2536181"/>
                  <a:pt x="5116467" y="2518395"/>
                  <a:pt x="5116467" y="2525509"/>
                </a:cubicBezTo>
                <a:cubicBezTo>
                  <a:pt x="5148450" y="2685576"/>
                  <a:pt x="5221136" y="2564636"/>
                  <a:pt x="5273470" y="2564636"/>
                </a:cubicBezTo>
                <a:cubicBezTo>
                  <a:pt x="5322897" y="2564636"/>
                  <a:pt x="5372323" y="2546851"/>
                  <a:pt x="5418843" y="2532623"/>
                </a:cubicBezTo>
                <a:cubicBezTo>
                  <a:pt x="5479899" y="2514837"/>
                  <a:pt x="5535140" y="2546851"/>
                  <a:pt x="5593290" y="2553965"/>
                </a:cubicBezTo>
                <a:cubicBezTo>
                  <a:pt x="5645624" y="2561080"/>
                  <a:pt x="5616550" y="2653563"/>
                  <a:pt x="5648532" y="2692689"/>
                </a:cubicBezTo>
                <a:cubicBezTo>
                  <a:pt x="5654346" y="2703362"/>
                  <a:pt x="5660161" y="2703362"/>
                  <a:pt x="5665976" y="2703362"/>
                </a:cubicBezTo>
                <a:cubicBezTo>
                  <a:pt x="5683421" y="2980812"/>
                  <a:pt x="5988704" y="2913227"/>
                  <a:pt x="5988704" y="2923898"/>
                </a:cubicBezTo>
                <a:cubicBezTo>
                  <a:pt x="6014871" y="2941684"/>
                  <a:pt x="6046853" y="2899000"/>
                  <a:pt x="6078835" y="2941684"/>
                </a:cubicBezTo>
                <a:cubicBezTo>
                  <a:pt x="5942185" y="3137322"/>
                  <a:pt x="5732847" y="3183563"/>
                  <a:pt x="5546771" y="3329402"/>
                </a:cubicBezTo>
                <a:cubicBezTo>
                  <a:pt x="5700865" y="3379202"/>
                  <a:pt x="5790997" y="3208463"/>
                  <a:pt x="5904388" y="3229805"/>
                </a:cubicBezTo>
                <a:cubicBezTo>
                  <a:pt x="5959629" y="3283162"/>
                  <a:pt x="5793904" y="3368530"/>
                  <a:pt x="5953814" y="3393429"/>
                </a:cubicBezTo>
                <a:cubicBezTo>
                  <a:pt x="5884036" y="3439672"/>
                  <a:pt x="5834608" y="3485914"/>
                  <a:pt x="5785182" y="3539269"/>
                </a:cubicBezTo>
                <a:cubicBezTo>
                  <a:pt x="5700865" y="3635309"/>
                  <a:pt x="5683421" y="3699337"/>
                  <a:pt x="5724125" y="3827390"/>
                </a:cubicBezTo>
                <a:cubicBezTo>
                  <a:pt x="5750293" y="3912759"/>
                  <a:pt x="5788089" y="3991015"/>
                  <a:pt x="5753200" y="4090612"/>
                </a:cubicBezTo>
                <a:cubicBezTo>
                  <a:pt x="5729940" y="4158196"/>
                  <a:pt x="5738663" y="4204438"/>
                  <a:pt x="5825886" y="4172424"/>
                </a:cubicBezTo>
                <a:cubicBezTo>
                  <a:pt x="5918925" y="4140411"/>
                  <a:pt x="5953814" y="4200882"/>
                  <a:pt x="5930554" y="4321821"/>
                </a:cubicBezTo>
                <a:cubicBezTo>
                  <a:pt x="5916018" y="4400076"/>
                  <a:pt x="5930554" y="4424975"/>
                  <a:pt x="5994519" y="4414305"/>
                </a:cubicBezTo>
                <a:cubicBezTo>
                  <a:pt x="6064297" y="4403633"/>
                  <a:pt x="6131169" y="4353835"/>
                  <a:pt x="6218393" y="4378734"/>
                </a:cubicBezTo>
                <a:cubicBezTo>
                  <a:pt x="6148614" y="4521016"/>
                  <a:pt x="6000333" y="4478331"/>
                  <a:pt x="5918925" y="4613499"/>
                </a:cubicBezTo>
                <a:cubicBezTo>
                  <a:pt x="6014871" y="4613499"/>
                  <a:pt x="6090465" y="4613499"/>
                  <a:pt x="6160243" y="4585042"/>
                </a:cubicBezTo>
                <a:cubicBezTo>
                  <a:pt x="6189318" y="4574373"/>
                  <a:pt x="6221300" y="4560144"/>
                  <a:pt x="6238745" y="4602828"/>
                </a:cubicBezTo>
                <a:cubicBezTo>
                  <a:pt x="6259098" y="4652628"/>
                  <a:pt x="6218393" y="4670412"/>
                  <a:pt x="6195133" y="4677526"/>
                </a:cubicBezTo>
                <a:cubicBezTo>
                  <a:pt x="6128261" y="4702425"/>
                  <a:pt x="6075928" y="4759339"/>
                  <a:pt x="6017778" y="4805580"/>
                </a:cubicBezTo>
                <a:cubicBezTo>
                  <a:pt x="5892758" y="4905177"/>
                  <a:pt x="5756107" y="4990547"/>
                  <a:pt x="5651439" y="5154171"/>
                </a:cubicBezTo>
                <a:cubicBezTo>
                  <a:pt x="5782275" y="5111487"/>
                  <a:pt x="5881128" y="5011889"/>
                  <a:pt x="6006149" y="4994104"/>
                </a:cubicBezTo>
                <a:cubicBezTo>
                  <a:pt x="5898572" y="5143500"/>
                  <a:pt x="5761922" y="5243097"/>
                  <a:pt x="5633994" y="5353367"/>
                </a:cubicBezTo>
                <a:cubicBezTo>
                  <a:pt x="5596197" y="5385379"/>
                  <a:pt x="5558400" y="5406721"/>
                  <a:pt x="5552586" y="5474306"/>
                </a:cubicBezTo>
                <a:cubicBezTo>
                  <a:pt x="5535140" y="5605917"/>
                  <a:pt x="5488622" y="5712629"/>
                  <a:pt x="5383953" y="5769542"/>
                </a:cubicBezTo>
                <a:cubicBezTo>
                  <a:pt x="5383953" y="5769542"/>
                  <a:pt x="5389768" y="5790884"/>
                  <a:pt x="5392675" y="5801555"/>
                </a:cubicBezTo>
                <a:cubicBezTo>
                  <a:pt x="5456640" y="5805112"/>
                  <a:pt x="5506066" y="5726858"/>
                  <a:pt x="5584568" y="5755314"/>
                </a:cubicBezTo>
                <a:cubicBezTo>
                  <a:pt x="5506066" y="5862025"/>
                  <a:pt x="5442103" y="5954508"/>
                  <a:pt x="5334526" y="6004307"/>
                </a:cubicBezTo>
                <a:cubicBezTo>
                  <a:pt x="5247303" y="6043434"/>
                  <a:pt x="5139727" y="6068335"/>
                  <a:pt x="5075763" y="6196388"/>
                </a:cubicBezTo>
                <a:cubicBezTo>
                  <a:pt x="5148450" y="6221287"/>
                  <a:pt x="5203691" y="6189274"/>
                  <a:pt x="5258933" y="6167932"/>
                </a:cubicBezTo>
                <a:cubicBezTo>
                  <a:pt x="5343249" y="6132361"/>
                  <a:pt x="5427565" y="6093234"/>
                  <a:pt x="5511881" y="6057663"/>
                </a:cubicBezTo>
                <a:cubicBezTo>
                  <a:pt x="5543864" y="6043434"/>
                  <a:pt x="5578753" y="6036320"/>
                  <a:pt x="5599105" y="6100347"/>
                </a:cubicBezTo>
                <a:cubicBezTo>
                  <a:pt x="5491529" y="6114575"/>
                  <a:pt x="5427565" y="6199945"/>
                  <a:pt x="5360693" y="6281757"/>
                </a:cubicBezTo>
                <a:cubicBezTo>
                  <a:pt x="5322897" y="6327999"/>
                  <a:pt x="5290914" y="6388469"/>
                  <a:pt x="5224043" y="6367127"/>
                </a:cubicBezTo>
                <a:cubicBezTo>
                  <a:pt x="5189154" y="6356456"/>
                  <a:pt x="5165894" y="6388469"/>
                  <a:pt x="5168801" y="6431153"/>
                </a:cubicBezTo>
                <a:cubicBezTo>
                  <a:pt x="5183339" y="6580550"/>
                  <a:pt x="5099022" y="6630349"/>
                  <a:pt x="5011799" y="6658805"/>
                </a:cubicBezTo>
                <a:cubicBezTo>
                  <a:pt x="4883871" y="6701489"/>
                  <a:pt x="4770480" y="6786859"/>
                  <a:pt x="4651275" y="6858000"/>
                </a:cubicBezTo>
                <a:lnTo>
                  <a:pt x="1823619" y="6858000"/>
                </a:lnTo>
                <a:lnTo>
                  <a:pt x="947849" y="6858000"/>
                </a:lnTo>
                <a:lnTo>
                  <a:pt x="732568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DBEE9-1AD6-D7E8-7D0D-DEF35D529D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6218" y="110286"/>
            <a:ext cx="4114800" cy="1469132"/>
          </a:xfrm>
        </p:spPr>
        <p:txBody>
          <a:bodyPr>
            <a:normAutofit/>
          </a:bodyPr>
          <a:lstStyle/>
          <a:p>
            <a:r>
              <a:rPr lang="en-GB" dirty="0">
                <a:effectLst/>
                <a:latin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</a:rPr>
              <a:t>Project Overview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729398-06E7-5027-9758-AEFB17210D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018" y="2076001"/>
            <a:ext cx="4387150" cy="1298863"/>
          </a:xfrm>
        </p:spPr>
        <p:txBody>
          <a:bodyPr>
            <a:normAutofit/>
          </a:bodyPr>
          <a:lstStyle/>
          <a:p>
            <a:pPr font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1600" cap="none" dirty="0">
                <a:latin typeface="Calibri" panose="020F0502020204030204" pitchFamily="34" charset="0"/>
              </a:rPr>
              <a:t>Purpose: the objective of this project is to analyse hospital admissions, room availability, and patient outcomes to provide actionable insights for improving hospital operations.</a:t>
            </a:r>
          </a:p>
          <a:p>
            <a:pPr font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GB" sz="1100" cap="none" dirty="0">
              <a:latin typeface="Calibri" panose="020F0502020204030204" pitchFamily="34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5DB0180-9504-D827-EFC1-7BBFB1CB9559}"/>
              </a:ext>
            </a:extLst>
          </p:cNvPr>
          <p:cNvSpPr txBox="1">
            <a:spLocks/>
          </p:cNvSpPr>
          <p:nvPr/>
        </p:nvSpPr>
        <p:spPr>
          <a:xfrm>
            <a:off x="249018" y="3483137"/>
            <a:ext cx="4694174" cy="1029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1600" cap="none" dirty="0">
                <a:latin typeface="Calibri" panose="020F0502020204030204" pitchFamily="34" charset="0"/>
              </a:rPr>
              <a:t>Tools used: Excel (Power Pivot, Power Query, Pivot Table, DAX), data analysis techniques, and visualization tools.</a:t>
            </a:r>
          </a:p>
          <a:p>
            <a:pPr font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GB" sz="1100" cap="none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87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6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6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0A597D97-203B-498B-95D3-E90DC961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twork connection abstract against a white background">
            <a:extLst>
              <a:ext uri="{FF2B5EF4-FFF2-40B4-BE49-F238E27FC236}">
                <a16:creationId xmlns:a16="http://schemas.microsoft.com/office/drawing/2014/main" id="{59230727-4CF1-2617-F1C2-336E57B796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918" r="2" b="2"/>
          <a:stretch/>
        </p:blipFill>
        <p:spPr>
          <a:xfrm>
            <a:off x="4885186" y="4156364"/>
            <a:ext cx="7247522" cy="2590541"/>
          </a:xfrm>
          <a:prstGeom prst="rect">
            <a:avLst/>
          </a:prstGeom>
        </p:spPr>
      </p:pic>
      <p:sp useBgFill="1">
        <p:nvSpPr>
          <p:cNvPr id="37" name="Freeform: Shape 36">
            <a:extLst>
              <a:ext uri="{FF2B5EF4-FFF2-40B4-BE49-F238E27FC236}">
                <a16:creationId xmlns:a16="http://schemas.microsoft.com/office/drawing/2014/main" id="{6A6EF10E-DF41-4BD3-8EB4-6F646531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4272" cy="6858000"/>
          </a:xfrm>
          <a:custGeom>
            <a:avLst/>
            <a:gdLst>
              <a:gd name="connsiteX0" fmla="*/ 0 w 6244272"/>
              <a:gd name="connsiteY0" fmla="*/ 0 h 6858000"/>
              <a:gd name="connsiteX1" fmla="*/ 732568 w 6244272"/>
              <a:gd name="connsiteY1" fmla="*/ 0 h 6858000"/>
              <a:gd name="connsiteX2" fmla="*/ 947849 w 6244272"/>
              <a:gd name="connsiteY2" fmla="*/ 0 h 6858000"/>
              <a:gd name="connsiteX3" fmla="*/ 1823619 w 6244272"/>
              <a:gd name="connsiteY3" fmla="*/ 0 h 6858000"/>
              <a:gd name="connsiteX4" fmla="*/ 5235673 w 6244272"/>
              <a:gd name="connsiteY4" fmla="*/ 0 h 6858000"/>
              <a:gd name="connsiteX5" fmla="*/ 4933297 w 6244272"/>
              <a:gd name="connsiteY5" fmla="*/ 110269 h 6858000"/>
              <a:gd name="connsiteX6" fmla="*/ 4976910 w 6244272"/>
              <a:gd name="connsiteY6" fmla="*/ 135168 h 6858000"/>
              <a:gd name="connsiteX7" fmla="*/ 5238580 w 6244272"/>
              <a:gd name="connsiteY7" fmla="*/ 71141 h 6858000"/>
              <a:gd name="connsiteX8" fmla="*/ 5290914 w 6244272"/>
              <a:gd name="connsiteY8" fmla="*/ 88927 h 6858000"/>
              <a:gd name="connsiteX9" fmla="*/ 5264747 w 6244272"/>
              <a:gd name="connsiteY9" fmla="*/ 163625 h 6858000"/>
              <a:gd name="connsiteX10" fmla="*/ 5151357 w 6244272"/>
              <a:gd name="connsiteY10" fmla="*/ 192082 h 6858000"/>
              <a:gd name="connsiteX11" fmla="*/ 4974002 w 6244272"/>
              <a:gd name="connsiteY11" fmla="*/ 373491 h 6858000"/>
              <a:gd name="connsiteX12" fmla="*/ 5241488 w 6244272"/>
              <a:gd name="connsiteY12" fmla="*/ 352148 h 6858000"/>
              <a:gd name="connsiteX13" fmla="*/ 5288007 w 6244272"/>
              <a:gd name="connsiteY13" fmla="*/ 394834 h 6858000"/>
              <a:gd name="connsiteX14" fmla="*/ 5305452 w 6244272"/>
              <a:gd name="connsiteY14" fmla="*/ 451747 h 6858000"/>
              <a:gd name="connsiteX15" fmla="*/ 5383953 w 6244272"/>
              <a:gd name="connsiteY15" fmla="*/ 359262 h 6858000"/>
              <a:gd name="connsiteX16" fmla="*/ 5450825 w 6244272"/>
              <a:gd name="connsiteY16" fmla="*/ 334364 h 6858000"/>
              <a:gd name="connsiteX17" fmla="*/ 5471177 w 6244272"/>
              <a:gd name="connsiteY17" fmla="*/ 416176 h 6858000"/>
              <a:gd name="connsiteX18" fmla="*/ 5410121 w 6244272"/>
              <a:gd name="connsiteY18" fmla="*/ 505101 h 6858000"/>
              <a:gd name="connsiteX19" fmla="*/ 5247303 w 6244272"/>
              <a:gd name="connsiteY19" fmla="*/ 558458 h 6858000"/>
              <a:gd name="connsiteX20" fmla="*/ 5421750 w 6244272"/>
              <a:gd name="connsiteY20" fmla="*/ 558458 h 6858000"/>
              <a:gd name="connsiteX21" fmla="*/ 5622364 w 6244272"/>
              <a:gd name="connsiteY21" fmla="*/ 522887 h 6858000"/>
              <a:gd name="connsiteX22" fmla="*/ 5834608 w 6244272"/>
              <a:gd name="connsiteY22" fmla="*/ 533558 h 6858000"/>
              <a:gd name="connsiteX23" fmla="*/ 6035223 w 6244272"/>
              <a:gd name="connsiteY23" fmla="*/ 462417 h 6858000"/>
              <a:gd name="connsiteX24" fmla="*/ 6238745 w 6244272"/>
              <a:gd name="connsiteY24" fmla="*/ 465975 h 6858000"/>
              <a:gd name="connsiteX25" fmla="*/ 5337434 w 6244272"/>
              <a:gd name="connsiteY25" fmla="*/ 910606 h 6858000"/>
              <a:gd name="connsiteX26" fmla="*/ 5381046 w 6244272"/>
              <a:gd name="connsiteY26" fmla="*/ 921277 h 6858000"/>
              <a:gd name="connsiteX27" fmla="*/ 5439195 w 6244272"/>
              <a:gd name="connsiteY27" fmla="*/ 949734 h 6858000"/>
              <a:gd name="connsiteX28" fmla="*/ 5395583 w 6244272"/>
              <a:gd name="connsiteY28" fmla="*/ 1006647 h 6858000"/>
              <a:gd name="connsiteX29" fmla="*/ 5160079 w 6244272"/>
              <a:gd name="connsiteY29" fmla="*/ 1113358 h 6858000"/>
              <a:gd name="connsiteX30" fmla="*/ 5101930 w 6244272"/>
              <a:gd name="connsiteY30" fmla="*/ 1220069 h 6858000"/>
              <a:gd name="connsiteX31" fmla="*/ 5174617 w 6244272"/>
              <a:gd name="connsiteY31" fmla="*/ 1209399 h 6858000"/>
              <a:gd name="connsiteX32" fmla="*/ 5238580 w 6244272"/>
              <a:gd name="connsiteY32" fmla="*/ 1230741 h 6858000"/>
              <a:gd name="connsiteX33" fmla="*/ 5212414 w 6244272"/>
              <a:gd name="connsiteY33" fmla="*/ 1365909 h 6858000"/>
              <a:gd name="connsiteX34" fmla="*/ 4878056 w 6244272"/>
              <a:gd name="connsiteY34" fmla="*/ 1540204 h 6858000"/>
              <a:gd name="connsiteX35" fmla="*/ 4848982 w 6244272"/>
              <a:gd name="connsiteY35" fmla="*/ 1597117 h 6858000"/>
              <a:gd name="connsiteX36" fmla="*/ 4889686 w 6244272"/>
              <a:gd name="connsiteY36" fmla="*/ 1636245 h 6858000"/>
              <a:gd name="connsiteX37" fmla="*/ 4997261 w 6244272"/>
              <a:gd name="connsiteY37" fmla="*/ 1657587 h 6858000"/>
              <a:gd name="connsiteX38" fmla="*/ 4846074 w 6244272"/>
              <a:gd name="connsiteY38" fmla="*/ 1849668 h 6858000"/>
              <a:gd name="connsiteX39" fmla="*/ 4790832 w 6244272"/>
              <a:gd name="connsiteY39" fmla="*/ 1903025 h 6858000"/>
              <a:gd name="connsiteX40" fmla="*/ 4694886 w 6244272"/>
              <a:gd name="connsiteY40" fmla="*/ 1984836 h 6858000"/>
              <a:gd name="connsiteX41" fmla="*/ 4694886 w 6244272"/>
              <a:gd name="connsiteY41" fmla="*/ 2013292 h 6858000"/>
              <a:gd name="connsiteX42" fmla="*/ 4822814 w 6244272"/>
              <a:gd name="connsiteY42" fmla="*/ 2102219 h 6858000"/>
              <a:gd name="connsiteX43" fmla="*/ 5055411 w 6244272"/>
              <a:gd name="connsiteY43" fmla="*/ 2077320 h 6858000"/>
              <a:gd name="connsiteX44" fmla="*/ 4712331 w 6244272"/>
              <a:gd name="connsiteY44" fmla="*/ 2208931 h 6858000"/>
              <a:gd name="connsiteX45" fmla="*/ 5822979 w 6244272"/>
              <a:gd name="connsiteY45" fmla="*/ 1892353 h 6858000"/>
              <a:gd name="connsiteX46" fmla="*/ 5753200 w 6244272"/>
              <a:gd name="connsiteY46" fmla="*/ 1974165 h 6858000"/>
              <a:gd name="connsiteX47" fmla="*/ 5363601 w 6244272"/>
              <a:gd name="connsiteY47" fmla="*/ 2191146 h 6858000"/>
              <a:gd name="connsiteX48" fmla="*/ 5253118 w 6244272"/>
              <a:gd name="connsiteY48" fmla="*/ 2326314 h 6858000"/>
              <a:gd name="connsiteX49" fmla="*/ 5136819 w 6244272"/>
              <a:gd name="connsiteY49" fmla="*/ 2401012 h 6858000"/>
              <a:gd name="connsiteX50" fmla="*/ 4974002 w 6244272"/>
              <a:gd name="connsiteY50" fmla="*/ 2401012 h 6858000"/>
              <a:gd name="connsiteX51" fmla="*/ 4857704 w 6244272"/>
              <a:gd name="connsiteY51" fmla="*/ 2518395 h 6858000"/>
              <a:gd name="connsiteX52" fmla="*/ 4976910 w 6244272"/>
              <a:gd name="connsiteY52" fmla="*/ 2543294 h 6858000"/>
              <a:gd name="connsiteX53" fmla="*/ 5116467 w 6244272"/>
              <a:gd name="connsiteY53" fmla="*/ 2525509 h 6858000"/>
              <a:gd name="connsiteX54" fmla="*/ 5273470 w 6244272"/>
              <a:gd name="connsiteY54" fmla="*/ 2564636 h 6858000"/>
              <a:gd name="connsiteX55" fmla="*/ 5418843 w 6244272"/>
              <a:gd name="connsiteY55" fmla="*/ 2532623 h 6858000"/>
              <a:gd name="connsiteX56" fmla="*/ 5593290 w 6244272"/>
              <a:gd name="connsiteY56" fmla="*/ 2553965 h 6858000"/>
              <a:gd name="connsiteX57" fmla="*/ 5648532 w 6244272"/>
              <a:gd name="connsiteY57" fmla="*/ 2692689 h 6858000"/>
              <a:gd name="connsiteX58" fmla="*/ 5665976 w 6244272"/>
              <a:gd name="connsiteY58" fmla="*/ 2703362 h 6858000"/>
              <a:gd name="connsiteX59" fmla="*/ 5988704 w 6244272"/>
              <a:gd name="connsiteY59" fmla="*/ 2923898 h 6858000"/>
              <a:gd name="connsiteX60" fmla="*/ 6078835 w 6244272"/>
              <a:gd name="connsiteY60" fmla="*/ 2941684 h 6858000"/>
              <a:gd name="connsiteX61" fmla="*/ 5546771 w 6244272"/>
              <a:gd name="connsiteY61" fmla="*/ 3329402 h 6858000"/>
              <a:gd name="connsiteX62" fmla="*/ 5904388 w 6244272"/>
              <a:gd name="connsiteY62" fmla="*/ 3229805 h 6858000"/>
              <a:gd name="connsiteX63" fmla="*/ 5953814 w 6244272"/>
              <a:gd name="connsiteY63" fmla="*/ 3393429 h 6858000"/>
              <a:gd name="connsiteX64" fmla="*/ 5785182 w 6244272"/>
              <a:gd name="connsiteY64" fmla="*/ 3539269 h 6858000"/>
              <a:gd name="connsiteX65" fmla="*/ 5724125 w 6244272"/>
              <a:gd name="connsiteY65" fmla="*/ 3827390 h 6858000"/>
              <a:gd name="connsiteX66" fmla="*/ 5753200 w 6244272"/>
              <a:gd name="connsiteY66" fmla="*/ 4090612 h 6858000"/>
              <a:gd name="connsiteX67" fmla="*/ 5825886 w 6244272"/>
              <a:gd name="connsiteY67" fmla="*/ 4172424 h 6858000"/>
              <a:gd name="connsiteX68" fmla="*/ 5930554 w 6244272"/>
              <a:gd name="connsiteY68" fmla="*/ 4321821 h 6858000"/>
              <a:gd name="connsiteX69" fmla="*/ 5994519 w 6244272"/>
              <a:gd name="connsiteY69" fmla="*/ 4414305 h 6858000"/>
              <a:gd name="connsiteX70" fmla="*/ 6218393 w 6244272"/>
              <a:gd name="connsiteY70" fmla="*/ 4378734 h 6858000"/>
              <a:gd name="connsiteX71" fmla="*/ 5918925 w 6244272"/>
              <a:gd name="connsiteY71" fmla="*/ 4613499 h 6858000"/>
              <a:gd name="connsiteX72" fmla="*/ 6160243 w 6244272"/>
              <a:gd name="connsiteY72" fmla="*/ 4585042 h 6858000"/>
              <a:gd name="connsiteX73" fmla="*/ 6238745 w 6244272"/>
              <a:gd name="connsiteY73" fmla="*/ 4602828 h 6858000"/>
              <a:gd name="connsiteX74" fmla="*/ 6195133 w 6244272"/>
              <a:gd name="connsiteY74" fmla="*/ 4677526 h 6858000"/>
              <a:gd name="connsiteX75" fmla="*/ 6017778 w 6244272"/>
              <a:gd name="connsiteY75" fmla="*/ 4805580 h 6858000"/>
              <a:gd name="connsiteX76" fmla="*/ 5651439 w 6244272"/>
              <a:gd name="connsiteY76" fmla="*/ 5154171 h 6858000"/>
              <a:gd name="connsiteX77" fmla="*/ 6006149 w 6244272"/>
              <a:gd name="connsiteY77" fmla="*/ 4994104 h 6858000"/>
              <a:gd name="connsiteX78" fmla="*/ 5633994 w 6244272"/>
              <a:gd name="connsiteY78" fmla="*/ 5353367 h 6858000"/>
              <a:gd name="connsiteX79" fmla="*/ 5552586 w 6244272"/>
              <a:gd name="connsiteY79" fmla="*/ 5474306 h 6858000"/>
              <a:gd name="connsiteX80" fmla="*/ 5383953 w 6244272"/>
              <a:gd name="connsiteY80" fmla="*/ 5769542 h 6858000"/>
              <a:gd name="connsiteX81" fmla="*/ 5392675 w 6244272"/>
              <a:gd name="connsiteY81" fmla="*/ 5801555 h 6858000"/>
              <a:gd name="connsiteX82" fmla="*/ 5584568 w 6244272"/>
              <a:gd name="connsiteY82" fmla="*/ 5755314 h 6858000"/>
              <a:gd name="connsiteX83" fmla="*/ 5334526 w 6244272"/>
              <a:gd name="connsiteY83" fmla="*/ 6004307 h 6858000"/>
              <a:gd name="connsiteX84" fmla="*/ 5075763 w 6244272"/>
              <a:gd name="connsiteY84" fmla="*/ 6196388 h 6858000"/>
              <a:gd name="connsiteX85" fmla="*/ 5258933 w 6244272"/>
              <a:gd name="connsiteY85" fmla="*/ 6167932 h 6858000"/>
              <a:gd name="connsiteX86" fmla="*/ 5511881 w 6244272"/>
              <a:gd name="connsiteY86" fmla="*/ 6057663 h 6858000"/>
              <a:gd name="connsiteX87" fmla="*/ 5599105 w 6244272"/>
              <a:gd name="connsiteY87" fmla="*/ 6100347 h 6858000"/>
              <a:gd name="connsiteX88" fmla="*/ 5360693 w 6244272"/>
              <a:gd name="connsiteY88" fmla="*/ 6281757 h 6858000"/>
              <a:gd name="connsiteX89" fmla="*/ 5224043 w 6244272"/>
              <a:gd name="connsiteY89" fmla="*/ 6367127 h 6858000"/>
              <a:gd name="connsiteX90" fmla="*/ 5168801 w 6244272"/>
              <a:gd name="connsiteY90" fmla="*/ 6431153 h 6858000"/>
              <a:gd name="connsiteX91" fmla="*/ 5011799 w 6244272"/>
              <a:gd name="connsiteY91" fmla="*/ 6658805 h 6858000"/>
              <a:gd name="connsiteX92" fmla="*/ 4651275 w 6244272"/>
              <a:gd name="connsiteY92" fmla="*/ 6858000 h 6858000"/>
              <a:gd name="connsiteX93" fmla="*/ 1823619 w 6244272"/>
              <a:gd name="connsiteY93" fmla="*/ 6858000 h 6858000"/>
              <a:gd name="connsiteX94" fmla="*/ 947849 w 6244272"/>
              <a:gd name="connsiteY94" fmla="*/ 6858000 h 6858000"/>
              <a:gd name="connsiteX95" fmla="*/ 732568 w 6244272"/>
              <a:gd name="connsiteY95" fmla="*/ 6858000 h 6858000"/>
              <a:gd name="connsiteX96" fmla="*/ 0 w 6244272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244272" h="6858000">
                <a:moveTo>
                  <a:pt x="0" y="0"/>
                </a:moveTo>
                <a:lnTo>
                  <a:pt x="732568" y="0"/>
                </a:lnTo>
                <a:lnTo>
                  <a:pt x="947849" y="0"/>
                </a:lnTo>
                <a:lnTo>
                  <a:pt x="1823619" y="0"/>
                </a:lnTo>
                <a:lnTo>
                  <a:pt x="5235673" y="0"/>
                </a:lnTo>
                <a:cubicBezTo>
                  <a:pt x="5133912" y="35571"/>
                  <a:pt x="5035058" y="78255"/>
                  <a:pt x="4933297" y="110269"/>
                </a:cubicBezTo>
                <a:cubicBezTo>
                  <a:pt x="4947835" y="145839"/>
                  <a:pt x="4962372" y="138725"/>
                  <a:pt x="4976910" y="135168"/>
                </a:cubicBezTo>
                <a:cubicBezTo>
                  <a:pt x="5064133" y="120941"/>
                  <a:pt x="5154264" y="110269"/>
                  <a:pt x="5238580" y="71141"/>
                </a:cubicBezTo>
                <a:cubicBezTo>
                  <a:pt x="5258933" y="64027"/>
                  <a:pt x="5282192" y="64027"/>
                  <a:pt x="5290914" y="88927"/>
                </a:cubicBezTo>
                <a:cubicBezTo>
                  <a:pt x="5305452" y="124497"/>
                  <a:pt x="5285100" y="145839"/>
                  <a:pt x="5264747" y="163625"/>
                </a:cubicBezTo>
                <a:cubicBezTo>
                  <a:pt x="5229858" y="195638"/>
                  <a:pt x="5189154" y="188525"/>
                  <a:pt x="5151357" y="192082"/>
                </a:cubicBezTo>
                <a:cubicBezTo>
                  <a:pt x="5046689" y="209867"/>
                  <a:pt x="4997261" y="259665"/>
                  <a:pt x="4974002" y="373491"/>
                </a:cubicBezTo>
                <a:cubicBezTo>
                  <a:pt x="5064133" y="327250"/>
                  <a:pt x="5154264" y="384162"/>
                  <a:pt x="5241488" y="352148"/>
                </a:cubicBezTo>
                <a:cubicBezTo>
                  <a:pt x="5264747" y="345034"/>
                  <a:pt x="5299637" y="355706"/>
                  <a:pt x="5288007" y="394834"/>
                </a:cubicBezTo>
                <a:cubicBezTo>
                  <a:pt x="5276378" y="430405"/>
                  <a:pt x="5238580" y="458860"/>
                  <a:pt x="5305452" y="451747"/>
                </a:cubicBezTo>
                <a:cubicBezTo>
                  <a:pt x="5354879" y="448189"/>
                  <a:pt x="5369416" y="405504"/>
                  <a:pt x="5383953" y="359262"/>
                </a:cubicBezTo>
                <a:cubicBezTo>
                  <a:pt x="5395583" y="334364"/>
                  <a:pt x="5427565" y="320135"/>
                  <a:pt x="5450825" y="334364"/>
                </a:cubicBezTo>
                <a:cubicBezTo>
                  <a:pt x="5479899" y="348592"/>
                  <a:pt x="5471177" y="387720"/>
                  <a:pt x="5471177" y="416176"/>
                </a:cubicBezTo>
                <a:cubicBezTo>
                  <a:pt x="5474085" y="469532"/>
                  <a:pt x="5450825" y="494431"/>
                  <a:pt x="5410121" y="505101"/>
                </a:cubicBezTo>
                <a:cubicBezTo>
                  <a:pt x="5360693" y="519330"/>
                  <a:pt x="5311267" y="537116"/>
                  <a:pt x="5247303" y="558458"/>
                </a:cubicBezTo>
                <a:cubicBezTo>
                  <a:pt x="5317082" y="594028"/>
                  <a:pt x="5369416" y="586915"/>
                  <a:pt x="5421750" y="558458"/>
                </a:cubicBezTo>
                <a:cubicBezTo>
                  <a:pt x="5485714" y="526444"/>
                  <a:pt x="5570030" y="483759"/>
                  <a:pt x="5622364" y="522887"/>
                </a:cubicBezTo>
                <a:cubicBezTo>
                  <a:pt x="5700865" y="579800"/>
                  <a:pt x="5764829" y="544229"/>
                  <a:pt x="5834608" y="533558"/>
                </a:cubicBezTo>
                <a:cubicBezTo>
                  <a:pt x="5979982" y="512216"/>
                  <a:pt x="5889850" y="480203"/>
                  <a:pt x="6035223" y="462417"/>
                </a:cubicBezTo>
                <a:cubicBezTo>
                  <a:pt x="6093372" y="455303"/>
                  <a:pt x="6154429" y="426847"/>
                  <a:pt x="6238745" y="465975"/>
                </a:cubicBezTo>
                <a:cubicBezTo>
                  <a:pt x="5857868" y="672284"/>
                  <a:pt x="5677606" y="658055"/>
                  <a:pt x="5337434" y="910606"/>
                </a:cubicBezTo>
                <a:cubicBezTo>
                  <a:pt x="5351971" y="935506"/>
                  <a:pt x="5366508" y="924835"/>
                  <a:pt x="5381046" y="921277"/>
                </a:cubicBezTo>
                <a:cubicBezTo>
                  <a:pt x="5404305" y="917720"/>
                  <a:pt x="5433380" y="903491"/>
                  <a:pt x="5439195" y="949734"/>
                </a:cubicBezTo>
                <a:cubicBezTo>
                  <a:pt x="5442103" y="985305"/>
                  <a:pt x="5424657" y="1003089"/>
                  <a:pt x="5395583" y="1006647"/>
                </a:cubicBezTo>
                <a:cubicBezTo>
                  <a:pt x="5311267" y="1020875"/>
                  <a:pt x="5235673" y="1070674"/>
                  <a:pt x="5160079" y="1113358"/>
                </a:cubicBezTo>
                <a:cubicBezTo>
                  <a:pt x="5125190" y="1131144"/>
                  <a:pt x="5087393" y="1156043"/>
                  <a:pt x="5101930" y="1220069"/>
                </a:cubicBezTo>
                <a:cubicBezTo>
                  <a:pt x="5131004" y="1237855"/>
                  <a:pt x="5151357" y="1212955"/>
                  <a:pt x="5174617" y="1209399"/>
                </a:cubicBezTo>
                <a:cubicBezTo>
                  <a:pt x="5197876" y="1205842"/>
                  <a:pt x="5253118" y="1220069"/>
                  <a:pt x="5238580" y="1230741"/>
                </a:cubicBezTo>
                <a:cubicBezTo>
                  <a:pt x="5171709" y="1269868"/>
                  <a:pt x="5293822" y="1365909"/>
                  <a:pt x="5212414" y="1365909"/>
                </a:cubicBezTo>
                <a:cubicBezTo>
                  <a:pt x="5078671" y="1365909"/>
                  <a:pt x="5005984" y="1536647"/>
                  <a:pt x="4878056" y="1540204"/>
                </a:cubicBezTo>
                <a:cubicBezTo>
                  <a:pt x="4857704" y="1540204"/>
                  <a:pt x="4848982" y="1572219"/>
                  <a:pt x="4848982" y="1597117"/>
                </a:cubicBezTo>
                <a:cubicBezTo>
                  <a:pt x="4848982" y="1629132"/>
                  <a:pt x="4869333" y="1632688"/>
                  <a:pt x="4889686" y="1636245"/>
                </a:cubicBezTo>
                <a:cubicBezTo>
                  <a:pt x="4921668" y="1639802"/>
                  <a:pt x="4956557" y="1597117"/>
                  <a:pt x="4997261" y="1657587"/>
                </a:cubicBezTo>
                <a:cubicBezTo>
                  <a:pt x="4921668" y="1693158"/>
                  <a:pt x="4843167" y="1728729"/>
                  <a:pt x="4846074" y="1849668"/>
                </a:cubicBezTo>
                <a:cubicBezTo>
                  <a:pt x="4846074" y="1881683"/>
                  <a:pt x="4814092" y="1895910"/>
                  <a:pt x="4790832" y="1903025"/>
                </a:cubicBezTo>
                <a:cubicBezTo>
                  <a:pt x="4750128" y="1917252"/>
                  <a:pt x="4718146" y="1938595"/>
                  <a:pt x="4694886" y="1984836"/>
                </a:cubicBezTo>
                <a:cubicBezTo>
                  <a:pt x="4694886" y="1995507"/>
                  <a:pt x="4694886" y="2002622"/>
                  <a:pt x="4694886" y="2013292"/>
                </a:cubicBezTo>
                <a:cubicBezTo>
                  <a:pt x="4700701" y="2123562"/>
                  <a:pt x="4758850" y="2120004"/>
                  <a:pt x="4822814" y="2102219"/>
                </a:cubicBezTo>
                <a:cubicBezTo>
                  <a:pt x="4898408" y="2080877"/>
                  <a:pt x="4974002" y="2038192"/>
                  <a:pt x="5055411" y="2077320"/>
                </a:cubicBezTo>
                <a:cubicBezTo>
                  <a:pt x="4942020" y="2130676"/>
                  <a:pt x="4817000" y="2134233"/>
                  <a:pt x="4712331" y="2208931"/>
                </a:cubicBezTo>
                <a:cubicBezTo>
                  <a:pt x="5101930" y="2223159"/>
                  <a:pt x="5445010" y="1984836"/>
                  <a:pt x="5822979" y="1892353"/>
                </a:cubicBezTo>
                <a:cubicBezTo>
                  <a:pt x="5811349" y="1952823"/>
                  <a:pt x="5779367" y="1967051"/>
                  <a:pt x="5753200" y="1974165"/>
                </a:cubicBezTo>
                <a:cubicBezTo>
                  <a:pt x="5613642" y="2020407"/>
                  <a:pt x="5491529" y="2112891"/>
                  <a:pt x="5363601" y="2191146"/>
                </a:cubicBezTo>
                <a:cubicBezTo>
                  <a:pt x="5311267" y="2223159"/>
                  <a:pt x="5273470" y="2258731"/>
                  <a:pt x="5253118" y="2326314"/>
                </a:cubicBezTo>
                <a:cubicBezTo>
                  <a:pt x="5235673" y="2390340"/>
                  <a:pt x="5200783" y="2418796"/>
                  <a:pt x="5136819" y="2401012"/>
                </a:cubicBezTo>
                <a:cubicBezTo>
                  <a:pt x="5084485" y="2386784"/>
                  <a:pt x="5029243" y="2393898"/>
                  <a:pt x="4974002" y="2401012"/>
                </a:cubicBezTo>
                <a:cubicBezTo>
                  <a:pt x="4912946" y="2408126"/>
                  <a:pt x="4843167" y="2479267"/>
                  <a:pt x="4857704" y="2518395"/>
                </a:cubicBezTo>
                <a:cubicBezTo>
                  <a:pt x="4886778" y="2582422"/>
                  <a:pt x="4936205" y="2550408"/>
                  <a:pt x="4976910" y="2543294"/>
                </a:cubicBezTo>
                <a:cubicBezTo>
                  <a:pt x="5026336" y="2536181"/>
                  <a:pt x="5116467" y="2518395"/>
                  <a:pt x="5116467" y="2525509"/>
                </a:cubicBezTo>
                <a:cubicBezTo>
                  <a:pt x="5148450" y="2685576"/>
                  <a:pt x="5221136" y="2564636"/>
                  <a:pt x="5273470" y="2564636"/>
                </a:cubicBezTo>
                <a:cubicBezTo>
                  <a:pt x="5322897" y="2564636"/>
                  <a:pt x="5372323" y="2546851"/>
                  <a:pt x="5418843" y="2532623"/>
                </a:cubicBezTo>
                <a:cubicBezTo>
                  <a:pt x="5479899" y="2514837"/>
                  <a:pt x="5535140" y="2546851"/>
                  <a:pt x="5593290" y="2553965"/>
                </a:cubicBezTo>
                <a:cubicBezTo>
                  <a:pt x="5645624" y="2561080"/>
                  <a:pt x="5616550" y="2653563"/>
                  <a:pt x="5648532" y="2692689"/>
                </a:cubicBezTo>
                <a:cubicBezTo>
                  <a:pt x="5654346" y="2703362"/>
                  <a:pt x="5660161" y="2703362"/>
                  <a:pt x="5665976" y="2703362"/>
                </a:cubicBezTo>
                <a:cubicBezTo>
                  <a:pt x="5683421" y="2980812"/>
                  <a:pt x="5988704" y="2913227"/>
                  <a:pt x="5988704" y="2923898"/>
                </a:cubicBezTo>
                <a:cubicBezTo>
                  <a:pt x="6014871" y="2941684"/>
                  <a:pt x="6046853" y="2899000"/>
                  <a:pt x="6078835" y="2941684"/>
                </a:cubicBezTo>
                <a:cubicBezTo>
                  <a:pt x="5942185" y="3137322"/>
                  <a:pt x="5732847" y="3183563"/>
                  <a:pt x="5546771" y="3329402"/>
                </a:cubicBezTo>
                <a:cubicBezTo>
                  <a:pt x="5700865" y="3379202"/>
                  <a:pt x="5790997" y="3208463"/>
                  <a:pt x="5904388" y="3229805"/>
                </a:cubicBezTo>
                <a:cubicBezTo>
                  <a:pt x="5959629" y="3283162"/>
                  <a:pt x="5793904" y="3368530"/>
                  <a:pt x="5953814" y="3393429"/>
                </a:cubicBezTo>
                <a:cubicBezTo>
                  <a:pt x="5884036" y="3439672"/>
                  <a:pt x="5834608" y="3485914"/>
                  <a:pt x="5785182" y="3539269"/>
                </a:cubicBezTo>
                <a:cubicBezTo>
                  <a:pt x="5700865" y="3635309"/>
                  <a:pt x="5683421" y="3699337"/>
                  <a:pt x="5724125" y="3827390"/>
                </a:cubicBezTo>
                <a:cubicBezTo>
                  <a:pt x="5750293" y="3912759"/>
                  <a:pt x="5788089" y="3991015"/>
                  <a:pt x="5753200" y="4090612"/>
                </a:cubicBezTo>
                <a:cubicBezTo>
                  <a:pt x="5729940" y="4158196"/>
                  <a:pt x="5738663" y="4204438"/>
                  <a:pt x="5825886" y="4172424"/>
                </a:cubicBezTo>
                <a:cubicBezTo>
                  <a:pt x="5918925" y="4140411"/>
                  <a:pt x="5953814" y="4200882"/>
                  <a:pt x="5930554" y="4321821"/>
                </a:cubicBezTo>
                <a:cubicBezTo>
                  <a:pt x="5916018" y="4400076"/>
                  <a:pt x="5930554" y="4424975"/>
                  <a:pt x="5994519" y="4414305"/>
                </a:cubicBezTo>
                <a:cubicBezTo>
                  <a:pt x="6064297" y="4403633"/>
                  <a:pt x="6131169" y="4353835"/>
                  <a:pt x="6218393" y="4378734"/>
                </a:cubicBezTo>
                <a:cubicBezTo>
                  <a:pt x="6148614" y="4521016"/>
                  <a:pt x="6000333" y="4478331"/>
                  <a:pt x="5918925" y="4613499"/>
                </a:cubicBezTo>
                <a:cubicBezTo>
                  <a:pt x="6014871" y="4613499"/>
                  <a:pt x="6090465" y="4613499"/>
                  <a:pt x="6160243" y="4585042"/>
                </a:cubicBezTo>
                <a:cubicBezTo>
                  <a:pt x="6189318" y="4574373"/>
                  <a:pt x="6221300" y="4560144"/>
                  <a:pt x="6238745" y="4602828"/>
                </a:cubicBezTo>
                <a:cubicBezTo>
                  <a:pt x="6259098" y="4652628"/>
                  <a:pt x="6218393" y="4670412"/>
                  <a:pt x="6195133" y="4677526"/>
                </a:cubicBezTo>
                <a:cubicBezTo>
                  <a:pt x="6128261" y="4702425"/>
                  <a:pt x="6075928" y="4759339"/>
                  <a:pt x="6017778" y="4805580"/>
                </a:cubicBezTo>
                <a:cubicBezTo>
                  <a:pt x="5892758" y="4905177"/>
                  <a:pt x="5756107" y="4990547"/>
                  <a:pt x="5651439" y="5154171"/>
                </a:cubicBezTo>
                <a:cubicBezTo>
                  <a:pt x="5782275" y="5111487"/>
                  <a:pt x="5881128" y="5011889"/>
                  <a:pt x="6006149" y="4994104"/>
                </a:cubicBezTo>
                <a:cubicBezTo>
                  <a:pt x="5898572" y="5143500"/>
                  <a:pt x="5761922" y="5243097"/>
                  <a:pt x="5633994" y="5353367"/>
                </a:cubicBezTo>
                <a:cubicBezTo>
                  <a:pt x="5596197" y="5385379"/>
                  <a:pt x="5558400" y="5406721"/>
                  <a:pt x="5552586" y="5474306"/>
                </a:cubicBezTo>
                <a:cubicBezTo>
                  <a:pt x="5535140" y="5605917"/>
                  <a:pt x="5488622" y="5712629"/>
                  <a:pt x="5383953" y="5769542"/>
                </a:cubicBezTo>
                <a:cubicBezTo>
                  <a:pt x="5383953" y="5769542"/>
                  <a:pt x="5389768" y="5790884"/>
                  <a:pt x="5392675" y="5801555"/>
                </a:cubicBezTo>
                <a:cubicBezTo>
                  <a:pt x="5456640" y="5805112"/>
                  <a:pt x="5506066" y="5726858"/>
                  <a:pt x="5584568" y="5755314"/>
                </a:cubicBezTo>
                <a:cubicBezTo>
                  <a:pt x="5506066" y="5862025"/>
                  <a:pt x="5442103" y="5954508"/>
                  <a:pt x="5334526" y="6004307"/>
                </a:cubicBezTo>
                <a:cubicBezTo>
                  <a:pt x="5247303" y="6043434"/>
                  <a:pt x="5139727" y="6068335"/>
                  <a:pt x="5075763" y="6196388"/>
                </a:cubicBezTo>
                <a:cubicBezTo>
                  <a:pt x="5148450" y="6221287"/>
                  <a:pt x="5203691" y="6189274"/>
                  <a:pt x="5258933" y="6167932"/>
                </a:cubicBezTo>
                <a:cubicBezTo>
                  <a:pt x="5343249" y="6132361"/>
                  <a:pt x="5427565" y="6093234"/>
                  <a:pt x="5511881" y="6057663"/>
                </a:cubicBezTo>
                <a:cubicBezTo>
                  <a:pt x="5543864" y="6043434"/>
                  <a:pt x="5578753" y="6036320"/>
                  <a:pt x="5599105" y="6100347"/>
                </a:cubicBezTo>
                <a:cubicBezTo>
                  <a:pt x="5491529" y="6114575"/>
                  <a:pt x="5427565" y="6199945"/>
                  <a:pt x="5360693" y="6281757"/>
                </a:cubicBezTo>
                <a:cubicBezTo>
                  <a:pt x="5322897" y="6327999"/>
                  <a:pt x="5290914" y="6388469"/>
                  <a:pt x="5224043" y="6367127"/>
                </a:cubicBezTo>
                <a:cubicBezTo>
                  <a:pt x="5189154" y="6356456"/>
                  <a:pt x="5165894" y="6388469"/>
                  <a:pt x="5168801" y="6431153"/>
                </a:cubicBezTo>
                <a:cubicBezTo>
                  <a:pt x="5183339" y="6580550"/>
                  <a:pt x="5099022" y="6630349"/>
                  <a:pt x="5011799" y="6658805"/>
                </a:cubicBezTo>
                <a:cubicBezTo>
                  <a:pt x="4883871" y="6701489"/>
                  <a:pt x="4770480" y="6786859"/>
                  <a:pt x="4651275" y="6858000"/>
                </a:cubicBezTo>
                <a:lnTo>
                  <a:pt x="1823619" y="6858000"/>
                </a:lnTo>
                <a:lnTo>
                  <a:pt x="947849" y="6858000"/>
                </a:lnTo>
                <a:lnTo>
                  <a:pt x="732568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DBEE9-1AD6-D7E8-7D0D-DEF35D529D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6218" y="110286"/>
            <a:ext cx="4114800" cy="1469132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Problem Statement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729398-06E7-5027-9758-AEFB17210D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018" y="2076001"/>
            <a:ext cx="4387150" cy="1298863"/>
          </a:xfrm>
        </p:spPr>
        <p:txBody>
          <a:bodyPr>
            <a:noAutofit/>
          </a:bodyPr>
          <a:lstStyle/>
          <a:p>
            <a:pPr fontAlgn="ctr">
              <a:spcBef>
                <a:spcPts val="0"/>
              </a:spcBef>
            </a:pPr>
            <a:r>
              <a:rPr lang="en-GB" sz="1600" cap="none" dirty="0">
                <a:latin typeface="Calibri" panose="020F0502020204030204" pitchFamily="34" charset="0"/>
              </a:rPr>
              <a:t>Hospitals need to optimize resources, reduce patient stay durations, and improve patient satisfaction without compromising care quality.</a:t>
            </a:r>
          </a:p>
          <a:p>
            <a:pPr fontAlgn="ctr"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GB" sz="1600" cap="none" dirty="0">
              <a:latin typeface="Calibri" panose="020F0502020204030204" pitchFamily="34" charset="0"/>
            </a:endParaRPr>
          </a:p>
          <a:p>
            <a:pPr fontAlgn="ctr">
              <a:spcBef>
                <a:spcPts val="0"/>
              </a:spcBef>
            </a:pPr>
            <a:r>
              <a:rPr lang="en-GB" sz="1600" cap="none" dirty="0">
                <a:latin typeface="Calibri" panose="020F0502020204030204" pitchFamily="34" charset="0"/>
              </a:rPr>
              <a:t>Here are the 5 business questions we will address:</a:t>
            </a:r>
          </a:p>
          <a:p>
            <a:pPr fontAlgn="ctr"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GB" sz="1600" cap="none" dirty="0">
              <a:latin typeface="Calibri" panose="020F0502020204030204" pitchFamily="34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5DB0180-9504-D827-EFC1-7BBFB1CB9559}"/>
              </a:ext>
            </a:extLst>
          </p:cNvPr>
          <p:cNvSpPr txBox="1">
            <a:spLocks/>
          </p:cNvSpPr>
          <p:nvPr/>
        </p:nvSpPr>
        <p:spPr>
          <a:xfrm>
            <a:off x="59292" y="3452830"/>
            <a:ext cx="4766602" cy="26994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 algn="l" fontAlgn="ctr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</a:rPr>
              <a:t>Which age group has the most trauma, emergency, and urgent cases?</a:t>
            </a:r>
          </a:p>
          <a:p>
            <a:pPr marL="742950" lvl="1" indent="-285750" algn="l" fontAlgn="ctr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</a:rPr>
              <a:t>How do admissions and available rooms compare across wards?</a:t>
            </a:r>
          </a:p>
          <a:p>
            <a:pPr marL="742950" lvl="1" indent="-285750" algn="l" fontAlgn="ctr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</a:rPr>
              <a:t>How does illness severity affect the length of stay?</a:t>
            </a:r>
          </a:p>
          <a:p>
            <a:pPr marL="742950" lvl="1" indent="-285750" algn="l" fontAlgn="ctr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</a:rPr>
              <a:t>Which ward type has the longest and shortest average stay?</a:t>
            </a:r>
          </a:p>
          <a:p>
            <a:pPr marL="742950" lvl="1" indent="-285750" algn="l" fontAlgn="ctr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</a:rPr>
              <a:t>Which department handles the most critical patients?</a:t>
            </a:r>
            <a:endParaRPr lang="en-GB" sz="1600" dirty="0">
              <a:latin typeface="Calibri" panose="020F0502020204030204" pitchFamily="34" charset="0"/>
            </a:endParaRPr>
          </a:p>
        </p:txBody>
      </p:sp>
      <p:pic>
        <p:nvPicPr>
          <p:cNvPr id="8" name="Picture 7" descr="Two surgeons reviewing an x-ray">
            <a:extLst>
              <a:ext uri="{FF2B5EF4-FFF2-40B4-BE49-F238E27FC236}">
                <a16:creationId xmlns:a16="http://schemas.microsoft.com/office/drawing/2014/main" id="{A906A419-64A7-8C70-B87E-198576B4BF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508" y="320426"/>
            <a:ext cx="6085653" cy="344811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53538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7981890C-E924-4B88-A871-8F824C7A1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DBEE9-1AD6-D7E8-7D0D-DEF35D529D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49424"/>
            <a:ext cx="4521451" cy="1682084"/>
          </a:xfrm>
        </p:spPr>
        <p:txBody>
          <a:bodyPr anchor="b">
            <a:norm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Dataset Overview</a:t>
            </a:r>
            <a:endParaRPr lang="en-CA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6CA6B29-6B4B-F6DE-545B-4147003D3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38" r="4335" b="-2"/>
          <a:stretch/>
        </p:blipFill>
        <p:spPr>
          <a:xfrm>
            <a:off x="5710841" y="10"/>
            <a:ext cx="6481158" cy="4216177"/>
          </a:xfrm>
          <a:custGeom>
            <a:avLst/>
            <a:gdLst/>
            <a:ahLst/>
            <a:cxnLst/>
            <a:rect l="l" t="t" r="r" b="b"/>
            <a:pathLst>
              <a:path w="6481158" h="4216187">
                <a:moveTo>
                  <a:pt x="159680" y="0"/>
                </a:moveTo>
                <a:lnTo>
                  <a:pt x="6481158" y="0"/>
                </a:lnTo>
                <a:lnTo>
                  <a:pt x="6481158" y="4216187"/>
                </a:lnTo>
                <a:lnTo>
                  <a:pt x="629980" y="4216187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</p:pic>
      <p:pic>
        <p:nvPicPr>
          <p:cNvPr id="4" name="Picture 3" descr="Network connection abstract against a white background">
            <a:extLst>
              <a:ext uri="{FF2B5EF4-FFF2-40B4-BE49-F238E27FC236}">
                <a16:creationId xmlns:a16="http://schemas.microsoft.com/office/drawing/2014/main" id="{59230727-4CF1-2617-F1C2-336E57B796B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6633" r="2" b="2"/>
          <a:stretch/>
        </p:blipFill>
        <p:spPr>
          <a:xfrm>
            <a:off x="5078133" y="4323898"/>
            <a:ext cx="7113867" cy="2534102"/>
          </a:xfrm>
          <a:custGeom>
            <a:avLst/>
            <a:gdLst/>
            <a:ahLst/>
            <a:cxnLst/>
            <a:rect l="l" t="t" r="r" b="b"/>
            <a:pathLst>
              <a:path w="7113867" h="2534102">
                <a:moveTo>
                  <a:pt x="1237396" y="0"/>
                </a:moveTo>
                <a:lnTo>
                  <a:pt x="7113867" y="0"/>
                </a:lnTo>
                <a:lnTo>
                  <a:pt x="7113867" y="2534102"/>
                </a:lnTo>
                <a:lnTo>
                  <a:pt x="0" y="2534102"/>
                </a:lnTo>
                <a:lnTo>
                  <a:pt x="21866" y="2503631"/>
                </a:lnTo>
                <a:cubicBezTo>
                  <a:pt x="198424" y="2253521"/>
                  <a:pt x="293791" y="2086461"/>
                  <a:pt x="295356" y="2078512"/>
                </a:cubicBezTo>
                <a:cubicBezTo>
                  <a:pt x="324070" y="1929470"/>
                  <a:pt x="404358" y="1848602"/>
                  <a:pt x="476494" y="1754977"/>
                </a:cubicBezTo>
                <a:cubicBezTo>
                  <a:pt x="539304" y="1672931"/>
                  <a:pt x="606320" y="1585980"/>
                  <a:pt x="629662" y="1466193"/>
                </a:cubicBezTo>
                <a:cubicBezTo>
                  <a:pt x="660486" y="1307325"/>
                  <a:pt x="563420" y="1455147"/>
                  <a:pt x="542839" y="1401940"/>
                </a:cubicBezTo>
                <a:cubicBezTo>
                  <a:pt x="578841" y="1314777"/>
                  <a:pt x="636193" y="1228627"/>
                  <a:pt x="649254" y="1136180"/>
                </a:cubicBezTo>
                <a:cubicBezTo>
                  <a:pt x="695846" y="801928"/>
                  <a:pt x="810580" y="538800"/>
                  <a:pt x="987553" y="313308"/>
                </a:cubicBezTo>
                <a:cubicBezTo>
                  <a:pt x="1038303" y="248170"/>
                  <a:pt x="1069946" y="145770"/>
                  <a:pt x="1141096" y="112922"/>
                </a:cubicBezTo>
                <a:cubicBezTo>
                  <a:pt x="1175680" y="97203"/>
                  <a:pt x="1199891" y="73126"/>
                  <a:pt x="1217455" y="43683"/>
                </a:cubicBez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8729398-06E7-5027-9758-AEFB17210D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2390116"/>
            <a:ext cx="4797354" cy="3477418"/>
          </a:xfrm>
        </p:spPr>
        <p:txBody>
          <a:bodyPr>
            <a:normAutofit fontScale="92500"/>
          </a:bodyPr>
          <a:lstStyle/>
          <a:p>
            <a:r>
              <a:rPr lang="en-US" sz="1800" i="1" cap="none" dirty="0">
                <a:latin typeface="Calibri" panose="020F0502020204030204" pitchFamily="34" charset="0"/>
              </a:rPr>
              <a:t>This dataset includes patient admissions data across different departments, including room availability, patient age, type of admission (emergency, trauma, urgent), illness severity, and stay duration.</a:t>
            </a:r>
          </a:p>
          <a:p>
            <a:endParaRPr lang="en-US" sz="1800" i="1" cap="none" dirty="0">
              <a:latin typeface="Calibri" panose="020F0502020204030204" pitchFamily="34" charset="0"/>
            </a:endParaRPr>
          </a:p>
          <a:p>
            <a:r>
              <a:rPr lang="en-US" sz="1800" i="1" cap="none" dirty="0">
                <a:latin typeface="Calibri" panose="020F0502020204030204" pitchFamily="34" charset="0"/>
              </a:rPr>
              <a:t>Key columns: department, type of admission, severity, room availability, stay duration, etc.</a:t>
            </a:r>
          </a:p>
          <a:p>
            <a:endParaRPr lang="en-US" sz="1800" i="1" cap="none" dirty="0">
              <a:latin typeface="Calibri" panose="020F0502020204030204" pitchFamily="34" charset="0"/>
            </a:endParaRPr>
          </a:p>
          <a:p>
            <a:r>
              <a:rPr lang="en-US" sz="1800" i="1" cap="none" dirty="0">
                <a:latin typeface="Calibri" panose="020F0502020204030204" pitchFamily="34" charset="0"/>
              </a:rPr>
              <a:t>Link to dataset: </a:t>
            </a:r>
            <a:r>
              <a:rPr lang="en-US" sz="1800" i="1" cap="none" dirty="0">
                <a:latin typeface="Calibri" panose="020F0502020204030204" pitchFamily="34" charset="0"/>
                <a:hlinkClick r:id="rId5"/>
              </a:rPr>
              <a:t>https://drive.google.com/file/d/1fWTi0EG054PHhq-TqbeVypKpC-5TBUvW/view?usp=drive_link</a:t>
            </a:r>
            <a:endParaRPr lang="en-US" sz="1800" i="1" cap="none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15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6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96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96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981890C-E924-4B88-A871-8F824C7A1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DBEE9-1AD6-D7E8-7D0D-DEF35D529D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451" y="264328"/>
            <a:ext cx="4797354" cy="827205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Data Workflow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729398-06E7-5027-9758-AEFB17210D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5553" y="2183066"/>
            <a:ext cx="4797354" cy="1543635"/>
          </a:xfrm>
        </p:spPr>
        <p:txBody>
          <a:bodyPr>
            <a:normAutofit/>
          </a:bodyPr>
          <a:lstStyle/>
          <a:p>
            <a:endParaRPr lang="en-CA" sz="1600" cap="none" dirty="0"/>
          </a:p>
          <a:p>
            <a:endParaRPr lang="en-CA" sz="1600" cap="none" dirty="0"/>
          </a:p>
        </p:txBody>
      </p:sp>
      <p:pic>
        <p:nvPicPr>
          <p:cNvPr id="7" name="Graphic 6" descr="Database with solid fill">
            <a:extLst>
              <a:ext uri="{FF2B5EF4-FFF2-40B4-BE49-F238E27FC236}">
                <a16:creationId xmlns:a16="http://schemas.microsoft.com/office/drawing/2014/main" id="{4E844247-6E3F-BC08-A6E3-ECC8E378F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5173" y="2665228"/>
            <a:ext cx="914400" cy="914400"/>
          </a:xfrm>
          <a:prstGeom prst="rect">
            <a:avLst/>
          </a:prstGeom>
        </p:spPr>
      </p:pic>
      <p:pic>
        <p:nvPicPr>
          <p:cNvPr id="9" name="Graphic 8" descr="Research with solid fill">
            <a:extLst>
              <a:ext uri="{FF2B5EF4-FFF2-40B4-BE49-F238E27FC236}">
                <a16:creationId xmlns:a16="http://schemas.microsoft.com/office/drawing/2014/main" id="{509A91C1-0DCF-18FE-EF38-09B0B3C437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1583" y="2514600"/>
            <a:ext cx="914400" cy="914400"/>
          </a:xfrm>
          <a:prstGeom prst="rect">
            <a:avLst/>
          </a:prstGeom>
        </p:spPr>
      </p:pic>
      <p:pic>
        <p:nvPicPr>
          <p:cNvPr id="11" name="Graphic 10" descr="Bar chart with solid fill">
            <a:extLst>
              <a:ext uri="{FF2B5EF4-FFF2-40B4-BE49-F238E27FC236}">
                <a16:creationId xmlns:a16="http://schemas.microsoft.com/office/drawing/2014/main" id="{9A0FA2FC-84FB-24C9-89B1-F53E68038B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13132" y="2514600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45525D-1522-FD35-5247-F8585579DF31}"/>
              </a:ext>
            </a:extLst>
          </p:cNvPr>
          <p:cNvSpPr txBox="1"/>
          <p:nvPr/>
        </p:nvSpPr>
        <p:spPr>
          <a:xfrm>
            <a:off x="468555" y="4192621"/>
            <a:ext cx="2780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Collection and Preparation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85ED4C-6525-7160-7A02-4DD50BF80875}"/>
              </a:ext>
            </a:extLst>
          </p:cNvPr>
          <p:cNvSpPr txBox="1"/>
          <p:nvPr/>
        </p:nvSpPr>
        <p:spPr>
          <a:xfrm>
            <a:off x="4922199" y="4202349"/>
            <a:ext cx="2937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Analysis</a:t>
            </a:r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E19DB0-99CD-9142-EDA4-AC667D400E4D}"/>
              </a:ext>
            </a:extLst>
          </p:cNvPr>
          <p:cNvSpPr txBox="1"/>
          <p:nvPr/>
        </p:nvSpPr>
        <p:spPr>
          <a:xfrm>
            <a:off x="8628631" y="4202349"/>
            <a:ext cx="321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Dashboard Creation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3787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CC8833C-30C9-4C08-938B-48540C1B3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DBEE9-1AD6-D7E8-7D0D-DEF35D529D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434" y="253497"/>
            <a:ext cx="5409042" cy="914112"/>
          </a:xfrm>
        </p:spPr>
        <p:txBody>
          <a:bodyPr anchor="b">
            <a:norm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Methodology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729398-06E7-5027-9758-AEFB17210D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6996" y="1421106"/>
            <a:ext cx="5003913" cy="4083767"/>
          </a:xfrm>
        </p:spPr>
        <p:txBody>
          <a:bodyPr>
            <a:normAutofit fontScale="85000" lnSpcReduction="20000"/>
          </a:bodyPr>
          <a:lstStyle/>
          <a:p>
            <a:r>
              <a:rPr lang="en-US" b="1" cap="none" dirty="0">
                <a:latin typeface="Calibri" panose="020F0502020204030204" pitchFamily="34" charset="0"/>
              </a:rPr>
              <a:t>Data Cleaning:</a:t>
            </a:r>
          </a:p>
          <a:p>
            <a:r>
              <a:rPr lang="en-US" cap="none" dirty="0">
                <a:latin typeface="Calibri" panose="020F0502020204030204" pitchFamily="34" charset="0"/>
              </a:rPr>
              <a:t>Converted columns to text format: I changed the data type of the columns </a:t>
            </a:r>
            <a:r>
              <a:rPr lang="en-US" cap="none" dirty="0" err="1">
                <a:latin typeface="Calibri" panose="020F0502020204030204" pitchFamily="34" charset="0"/>
              </a:rPr>
              <a:t>case_id</a:t>
            </a:r>
            <a:r>
              <a:rPr lang="en-US" cap="none" dirty="0">
                <a:latin typeface="Calibri" panose="020F0502020204030204" pitchFamily="34" charset="0"/>
              </a:rPr>
              <a:t>, </a:t>
            </a:r>
            <a:r>
              <a:rPr lang="en-US" cap="none" dirty="0" err="1">
                <a:latin typeface="Calibri" panose="020F0502020204030204" pitchFamily="34" charset="0"/>
              </a:rPr>
              <a:t>hospital_code</a:t>
            </a:r>
            <a:r>
              <a:rPr lang="en-US" cap="none" dirty="0">
                <a:latin typeface="Calibri" panose="020F0502020204030204" pitchFamily="34" charset="0"/>
              </a:rPr>
              <a:t>, and </a:t>
            </a:r>
            <a:r>
              <a:rPr lang="en-US" cap="none" dirty="0" err="1">
                <a:latin typeface="Calibri" panose="020F0502020204030204" pitchFamily="34" charset="0"/>
              </a:rPr>
              <a:t>city_code_hospital</a:t>
            </a:r>
            <a:r>
              <a:rPr lang="en-US" cap="none" dirty="0">
                <a:latin typeface="Calibri" panose="020F0502020204030204" pitchFamily="34" charset="0"/>
              </a:rPr>
              <a:t> to </a:t>
            </a:r>
            <a:r>
              <a:rPr lang="en-US" b="1" cap="none" dirty="0">
                <a:latin typeface="Calibri" panose="020F0502020204030204" pitchFamily="34" charset="0"/>
              </a:rPr>
              <a:t>text</a:t>
            </a:r>
            <a:r>
              <a:rPr lang="en-US" cap="none" dirty="0">
                <a:latin typeface="Calibri" panose="020F0502020204030204" pitchFamily="34" charset="0"/>
              </a:rPr>
              <a:t>.</a:t>
            </a:r>
          </a:p>
          <a:p>
            <a:endParaRPr lang="en-US" cap="none" dirty="0">
              <a:latin typeface="Calibri" panose="020F0502020204030204" pitchFamily="34" charset="0"/>
            </a:endParaRPr>
          </a:p>
          <a:p>
            <a:r>
              <a:rPr lang="en-US" cap="none" dirty="0">
                <a:latin typeface="Calibri" panose="020F0502020204030204" pitchFamily="34" charset="0"/>
              </a:rPr>
              <a:t>I also changed the data type of the columns </a:t>
            </a:r>
            <a:r>
              <a:rPr lang="en-US" cap="none" dirty="0" err="1">
                <a:latin typeface="Calibri" panose="020F0502020204030204" pitchFamily="34" charset="0"/>
              </a:rPr>
              <a:t>patientid</a:t>
            </a:r>
            <a:r>
              <a:rPr lang="en-US" cap="none" dirty="0">
                <a:latin typeface="Calibri" panose="020F0502020204030204" pitchFamily="34" charset="0"/>
              </a:rPr>
              <a:t> and bed grade to </a:t>
            </a:r>
            <a:r>
              <a:rPr lang="en-US" b="1" cap="none" dirty="0">
                <a:latin typeface="Calibri" panose="020F0502020204030204" pitchFamily="34" charset="0"/>
              </a:rPr>
              <a:t>text</a:t>
            </a:r>
            <a:r>
              <a:rPr lang="en-US" cap="none" dirty="0">
                <a:latin typeface="Calibri" panose="020F0502020204030204" pitchFamily="34" charset="0"/>
              </a:rPr>
              <a:t>.</a:t>
            </a:r>
          </a:p>
          <a:p>
            <a:endParaRPr lang="en-US" cap="none" dirty="0">
              <a:latin typeface="Calibri" panose="020F0502020204030204" pitchFamily="34" charset="0"/>
            </a:endParaRPr>
          </a:p>
          <a:p>
            <a:r>
              <a:rPr lang="en-US" cap="none" dirty="0">
                <a:latin typeface="Calibri" panose="020F0502020204030204" pitchFamily="34" charset="0"/>
              </a:rPr>
              <a:t>Replaced age range values:</a:t>
            </a:r>
          </a:p>
          <a:p>
            <a:r>
              <a:rPr lang="en-US" cap="none" dirty="0">
                <a:latin typeface="Calibri" panose="020F0502020204030204" pitchFamily="34" charset="0"/>
              </a:rPr>
              <a:t>I replaced the value "51-60" with "51-60 years" in the age column to make the data more descriptive.</a:t>
            </a:r>
            <a:endParaRPr lang="en-CA" cap="none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9F756A4-24D0-9ED4-3432-F9E079C0E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905" y="392228"/>
            <a:ext cx="6472495" cy="555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55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8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8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CC8833C-30C9-4C08-938B-48540C1B3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DBEE9-1AD6-D7E8-7D0D-DEF35D529D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434" y="253497"/>
            <a:ext cx="5409042" cy="914112"/>
          </a:xfrm>
        </p:spPr>
        <p:txBody>
          <a:bodyPr anchor="b">
            <a:norm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Methodology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729398-06E7-5027-9758-AEFB17210D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246" y="1467463"/>
            <a:ext cx="4432172" cy="3307738"/>
          </a:xfrm>
        </p:spPr>
        <p:txBody>
          <a:bodyPr>
            <a:normAutofit lnSpcReduction="10000"/>
          </a:bodyPr>
          <a:lstStyle/>
          <a:p>
            <a:r>
              <a:rPr lang="en-US" sz="1600" cap="none" dirty="0">
                <a:latin typeface="Calibri" panose="020F0502020204030204" pitchFamily="34" charset="0"/>
              </a:rPr>
              <a:t>Split the 'Stay' column into two parts: </a:t>
            </a:r>
          </a:p>
          <a:p>
            <a:r>
              <a:rPr lang="en-US" sz="1600" cap="none" dirty="0">
                <a:latin typeface="Calibri" panose="020F0502020204030204" pitchFamily="34" charset="0"/>
              </a:rPr>
              <a:t>I split the Stay column into two new columns: Stay.1 (the lower bound) and Stay.2 (the upper bound) based on the hyphen delimiter, preparing the data for further manipulation or calculation.</a:t>
            </a:r>
          </a:p>
          <a:p>
            <a:endParaRPr lang="en-US" sz="1600" cap="none" dirty="0">
              <a:latin typeface="Calibri" panose="020F0502020204030204" pitchFamily="34" charset="0"/>
            </a:endParaRPr>
          </a:p>
          <a:p>
            <a:r>
              <a:rPr lang="en-US" sz="1600" cap="none" dirty="0">
                <a:latin typeface="Calibri" panose="020F0502020204030204" pitchFamily="34" charset="0"/>
              </a:rPr>
              <a:t>Calculated the midpoint of stay ranges: </a:t>
            </a:r>
          </a:p>
          <a:p>
            <a:r>
              <a:rPr lang="en-US" sz="1600" cap="none" dirty="0">
                <a:latin typeface="Calibri" panose="020F0502020204030204" pitchFamily="34" charset="0"/>
              </a:rPr>
              <a:t>I created a new column to calculate the midpoint of the stay duration by using the formula:</a:t>
            </a:r>
          </a:p>
          <a:p>
            <a:r>
              <a:rPr lang="en-CA" sz="1400" cap="none" dirty="0"/>
              <a:t>=(</a:t>
            </a:r>
            <a:r>
              <a:rPr lang="en-CA" sz="1400" cap="none" dirty="0" err="1"/>
              <a:t>Hospital_Data</a:t>
            </a:r>
            <a:r>
              <a:rPr lang="en-CA" sz="1400" cap="none" dirty="0"/>
              <a:t>[Stay.1] + </a:t>
            </a:r>
            <a:r>
              <a:rPr lang="en-CA" sz="1400" cap="none" dirty="0" err="1"/>
              <a:t>Hospital_Data</a:t>
            </a:r>
            <a:r>
              <a:rPr lang="en-CA" sz="1400" cap="none" dirty="0"/>
              <a:t>[Stay.2]) / 2</a:t>
            </a:r>
          </a:p>
          <a:p>
            <a:endParaRPr lang="en-CA" sz="1600" cap="none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6570D1E-58EE-7908-4668-0E7FF6B1A2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545" y="123653"/>
            <a:ext cx="7318353" cy="676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8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8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8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0A597D97-203B-498B-95D3-E90DC961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twork connection abstract against a white background">
            <a:extLst>
              <a:ext uri="{FF2B5EF4-FFF2-40B4-BE49-F238E27FC236}">
                <a16:creationId xmlns:a16="http://schemas.microsoft.com/office/drawing/2014/main" id="{59230727-4CF1-2617-F1C2-336E57B796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918" r="2" b="2"/>
          <a:stretch/>
        </p:blipFill>
        <p:spPr>
          <a:xfrm>
            <a:off x="4848466" y="1542354"/>
            <a:ext cx="7343534" cy="3288219"/>
          </a:xfrm>
          <a:prstGeom prst="rect">
            <a:avLst/>
          </a:prstGeom>
        </p:spPr>
      </p:pic>
      <p:sp useBgFill="1">
        <p:nvSpPr>
          <p:cNvPr id="37" name="Freeform: Shape 36">
            <a:extLst>
              <a:ext uri="{FF2B5EF4-FFF2-40B4-BE49-F238E27FC236}">
                <a16:creationId xmlns:a16="http://schemas.microsoft.com/office/drawing/2014/main" id="{6A6EF10E-DF41-4BD3-8EB4-6F646531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4272" cy="6858000"/>
          </a:xfrm>
          <a:custGeom>
            <a:avLst/>
            <a:gdLst>
              <a:gd name="connsiteX0" fmla="*/ 0 w 6244272"/>
              <a:gd name="connsiteY0" fmla="*/ 0 h 6858000"/>
              <a:gd name="connsiteX1" fmla="*/ 732568 w 6244272"/>
              <a:gd name="connsiteY1" fmla="*/ 0 h 6858000"/>
              <a:gd name="connsiteX2" fmla="*/ 947849 w 6244272"/>
              <a:gd name="connsiteY2" fmla="*/ 0 h 6858000"/>
              <a:gd name="connsiteX3" fmla="*/ 1823619 w 6244272"/>
              <a:gd name="connsiteY3" fmla="*/ 0 h 6858000"/>
              <a:gd name="connsiteX4" fmla="*/ 5235673 w 6244272"/>
              <a:gd name="connsiteY4" fmla="*/ 0 h 6858000"/>
              <a:gd name="connsiteX5" fmla="*/ 4933297 w 6244272"/>
              <a:gd name="connsiteY5" fmla="*/ 110269 h 6858000"/>
              <a:gd name="connsiteX6" fmla="*/ 4976910 w 6244272"/>
              <a:gd name="connsiteY6" fmla="*/ 135168 h 6858000"/>
              <a:gd name="connsiteX7" fmla="*/ 5238580 w 6244272"/>
              <a:gd name="connsiteY7" fmla="*/ 71141 h 6858000"/>
              <a:gd name="connsiteX8" fmla="*/ 5290914 w 6244272"/>
              <a:gd name="connsiteY8" fmla="*/ 88927 h 6858000"/>
              <a:gd name="connsiteX9" fmla="*/ 5264747 w 6244272"/>
              <a:gd name="connsiteY9" fmla="*/ 163625 h 6858000"/>
              <a:gd name="connsiteX10" fmla="*/ 5151357 w 6244272"/>
              <a:gd name="connsiteY10" fmla="*/ 192082 h 6858000"/>
              <a:gd name="connsiteX11" fmla="*/ 4974002 w 6244272"/>
              <a:gd name="connsiteY11" fmla="*/ 373491 h 6858000"/>
              <a:gd name="connsiteX12" fmla="*/ 5241488 w 6244272"/>
              <a:gd name="connsiteY12" fmla="*/ 352148 h 6858000"/>
              <a:gd name="connsiteX13" fmla="*/ 5288007 w 6244272"/>
              <a:gd name="connsiteY13" fmla="*/ 394834 h 6858000"/>
              <a:gd name="connsiteX14" fmla="*/ 5305452 w 6244272"/>
              <a:gd name="connsiteY14" fmla="*/ 451747 h 6858000"/>
              <a:gd name="connsiteX15" fmla="*/ 5383953 w 6244272"/>
              <a:gd name="connsiteY15" fmla="*/ 359262 h 6858000"/>
              <a:gd name="connsiteX16" fmla="*/ 5450825 w 6244272"/>
              <a:gd name="connsiteY16" fmla="*/ 334364 h 6858000"/>
              <a:gd name="connsiteX17" fmla="*/ 5471177 w 6244272"/>
              <a:gd name="connsiteY17" fmla="*/ 416176 h 6858000"/>
              <a:gd name="connsiteX18" fmla="*/ 5410121 w 6244272"/>
              <a:gd name="connsiteY18" fmla="*/ 505101 h 6858000"/>
              <a:gd name="connsiteX19" fmla="*/ 5247303 w 6244272"/>
              <a:gd name="connsiteY19" fmla="*/ 558458 h 6858000"/>
              <a:gd name="connsiteX20" fmla="*/ 5421750 w 6244272"/>
              <a:gd name="connsiteY20" fmla="*/ 558458 h 6858000"/>
              <a:gd name="connsiteX21" fmla="*/ 5622364 w 6244272"/>
              <a:gd name="connsiteY21" fmla="*/ 522887 h 6858000"/>
              <a:gd name="connsiteX22" fmla="*/ 5834608 w 6244272"/>
              <a:gd name="connsiteY22" fmla="*/ 533558 h 6858000"/>
              <a:gd name="connsiteX23" fmla="*/ 6035223 w 6244272"/>
              <a:gd name="connsiteY23" fmla="*/ 462417 h 6858000"/>
              <a:gd name="connsiteX24" fmla="*/ 6238745 w 6244272"/>
              <a:gd name="connsiteY24" fmla="*/ 465975 h 6858000"/>
              <a:gd name="connsiteX25" fmla="*/ 5337434 w 6244272"/>
              <a:gd name="connsiteY25" fmla="*/ 910606 h 6858000"/>
              <a:gd name="connsiteX26" fmla="*/ 5381046 w 6244272"/>
              <a:gd name="connsiteY26" fmla="*/ 921277 h 6858000"/>
              <a:gd name="connsiteX27" fmla="*/ 5439195 w 6244272"/>
              <a:gd name="connsiteY27" fmla="*/ 949734 h 6858000"/>
              <a:gd name="connsiteX28" fmla="*/ 5395583 w 6244272"/>
              <a:gd name="connsiteY28" fmla="*/ 1006647 h 6858000"/>
              <a:gd name="connsiteX29" fmla="*/ 5160079 w 6244272"/>
              <a:gd name="connsiteY29" fmla="*/ 1113358 h 6858000"/>
              <a:gd name="connsiteX30" fmla="*/ 5101930 w 6244272"/>
              <a:gd name="connsiteY30" fmla="*/ 1220069 h 6858000"/>
              <a:gd name="connsiteX31" fmla="*/ 5174617 w 6244272"/>
              <a:gd name="connsiteY31" fmla="*/ 1209399 h 6858000"/>
              <a:gd name="connsiteX32" fmla="*/ 5238580 w 6244272"/>
              <a:gd name="connsiteY32" fmla="*/ 1230741 h 6858000"/>
              <a:gd name="connsiteX33" fmla="*/ 5212414 w 6244272"/>
              <a:gd name="connsiteY33" fmla="*/ 1365909 h 6858000"/>
              <a:gd name="connsiteX34" fmla="*/ 4878056 w 6244272"/>
              <a:gd name="connsiteY34" fmla="*/ 1540204 h 6858000"/>
              <a:gd name="connsiteX35" fmla="*/ 4848982 w 6244272"/>
              <a:gd name="connsiteY35" fmla="*/ 1597117 h 6858000"/>
              <a:gd name="connsiteX36" fmla="*/ 4889686 w 6244272"/>
              <a:gd name="connsiteY36" fmla="*/ 1636245 h 6858000"/>
              <a:gd name="connsiteX37" fmla="*/ 4997261 w 6244272"/>
              <a:gd name="connsiteY37" fmla="*/ 1657587 h 6858000"/>
              <a:gd name="connsiteX38" fmla="*/ 4846074 w 6244272"/>
              <a:gd name="connsiteY38" fmla="*/ 1849668 h 6858000"/>
              <a:gd name="connsiteX39" fmla="*/ 4790832 w 6244272"/>
              <a:gd name="connsiteY39" fmla="*/ 1903025 h 6858000"/>
              <a:gd name="connsiteX40" fmla="*/ 4694886 w 6244272"/>
              <a:gd name="connsiteY40" fmla="*/ 1984836 h 6858000"/>
              <a:gd name="connsiteX41" fmla="*/ 4694886 w 6244272"/>
              <a:gd name="connsiteY41" fmla="*/ 2013292 h 6858000"/>
              <a:gd name="connsiteX42" fmla="*/ 4822814 w 6244272"/>
              <a:gd name="connsiteY42" fmla="*/ 2102219 h 6858000"/>
              <a:gd name="connsiteX43" fmla="*/ 5055411 w 6244272"/>
              <a:gd name="connsiteY43" fmla="*/ 2077320 h 6858000"/>
              <a:gd name="connsiteX44" fmla="*/ 4712331 w 6244272"/>
              <a:gd name="connsiteY44" fmla="*/ 2208931 h 6858000"/>
              <a:gd name="connsiteX45" fmla="*/ 5822979 w 6244272"/>
              <a:gd name="connsiteY45" fmla="*/ 1892353 h 6858000"/>
              <a:gd name="connsiteX46" fmla="*/ 5753200 w 6244272"/>
              <a:gd name="connsiteY46" fmla="*/ 1974165 h 6858000"/>
              <a:gd name="connsiteX47" fmla="*/ 5363601 w 6244272"/>
              <a:gd name="connsiteY47" fmla="*/ 2191146 h 6858000"/>
              <a:gd name="connsiteX48" fmla="*/ 5253118 w 6244272"/>
              <a:gd name="connsiteY48" fmla="*/ 2326314 h 6858000"/>
              <a:gd name="connsiteX49" fmla="*/ 5136819 w 6244272"/>
              <a:gd name="connsiteY49" fmla="*/ 2401012 h 6858000"/>
              <a:gd name="connsiteX50" fmla="*/ 4974002 w 6244272"/>
              <a:gd name="connsiteY50" fmla="*/ 2401012 h 6858000"/>
              <a:gd name="connsiteX51" fmla="*/ 4857704 w 6244272"/>
              <a:gd name="connsiteY51" fmla="*/ 2518395 h 6858000"/>
              <a:gd name="connsiteX52" fmla="*/ 4976910 w 6244272"/>
              <a:gd name="connsiteY52" fmla="*/ 2543294 h 6858000"/>
              <a:gd name="connsiteX53" fmla="*/ 5116467 w 6244272"/>
              <a:gd name="connsiteY53" fmla="*/ 2525509 h 6858000"/>
              <a:gd name="connsiteX54" fmla="*/ 5273470 w 6244272"/>
              <a:gd name="connsiteY54" fmla="*/ 2564636 h 6858000"/>
              <a:gd name="connsiteX55" fmla="*/ 5418843 w 6244272"/>
              <a:gd name="connsiteY55" fmla="*/ 2532623 h 6858000"/>
              <a:gd name="connsiteX56" fmla="*/ 5593290 w 6244272"/>
              <a:gd name="connsiteY56" fmla="*/ 2553965 h 6858000"/>
              <a:gd name="connsiteX57" fmla="*/ 5648532 w 6244272"/>
              <a:gd name="connsiteY57" fmla="*/ 2692689 h 6858000"/>
              <a:gd name="connsiteX58" fmla="*/ 5665976 w 6244272"/>
              <a:gd name="connsiteY58" fmla="*/ 2703362 h 6858000"/>
              <a:gd name="connsiteX59" fmla="*/ 5988704 w 6244272"/>
              <a:gd name="connsiteY59" fmla="*/ 2923898 h 6858000"/>
              <a:gd name="connsiteX60" fmla="*/ 6078835 w 6244272"/>
              <a:gd name="connsiteY60" fmla="*/ 2941684 h 6858000"/>
              <a:gd name="connsiteX61" fmla="*/ 5546771 w 6244272"/>
              <a:gd name="connsiteY61" fmla="*/ 3329402 h 6858000"/>
              <a:gd name="connsiteX62" fmla="*/ 5904388 w 6244272"/>
              <a:gd name="connsiteY62" fmla="*/ 3229805 h 6858000"/>
              <a:gd name="connsiteX63" fmla="*/ 5953814 w 6244272"/>
              <a:gd name="connsiteY63" fmla="*/ 3393429 h 6858000"/>
              <a:gd name="connsiteX64" fmla="*/ 5785182 w 6244272"/>
              <a:gd name="connsiteY64" fmla="*/ 3539269 h 6858000"/>
              <a:gd name="connsiteX65" fmla="*/ 5724125 w 6244272"/>
              <a:gd name="connsiteY65" fmla="*/ 3827390 h 6858000"/>
              <a:gd name="connsiteX66" fmla="*/ 5753200 w 6244272"/>
              <a:gd name="connsiteY66" fmla="*/ 4090612 h 6858000"/>
              <a:gd name="connsiteX67" fmla="*/ 5825886 w 6244272"/>
              <a:gd name="connsiteY67" fmla="*/ 4172424 h 6858000"/>
              <a:gd name="connsiteX68" fmla="*/ 5930554 w 6244272"/>
              <a:gd name="connsiteY68" fmla="*/ 4321821 h 6858000"/>
              <a:gd name="connsiteX69" fmla="*/ 5994519 w 6244272"/>
              <a:gd name="connsiteY69" fmla="*/ 4414305 h 6858000"/>
              <a:gd name="connsiteX70" fmla="*/ 6218393 w 6244272"/>
              <a:gd name="connsiteY70" fmla="*/ 4378734 h 6858000"/>
              <a:gd name="connsiteX71" fmla="*/ 5918925 w 6244272"/>
              <a:gd name="connsiteY71" fmla="*/ 4613499 h 6858000"/>
              <a:gd name="connsiteX72" fmla="*/ 6160243 w 6244272"/>
              <a:gd name="connsiteY72" fmla="*/ 4585042 h 6858000"/>
              <a:gd name="connsiteX73" fmla="*/ 6238745 w 6244272"/>
              <a:gd name="connsiteY73" fmla="*/ 4602828 h 6858000"/>
              <a:gd name="connsiteX74" fmla="*/ 6195133 w 6244272"/>
              <a:gd name="connsiteY74" fmla="*/ 4677526 h 6858000"/>
              <a:gd name="connsiteX75" fmla="*/ 6017778 w 6244272"/>
              <a:gd name="connsiteY75" fmla="*/ 4805580 h 6858000"/>
              <a:gd name="connsiteX76" fmla="*/ 5651439 w 6244272"/>
              <a:gd name="connsiteY76" fmla="*/ 5154171 h 6858000"/>
              <a:gd name="connsiteX77" fmla="*/ 6006149 w 6244272"/>
              <a:gd name="connsiteY77" fmla="*/ 4994104 h 6858000"/>
              <a:gd name="connsiteX78" fmla="*/ 5633994 w 6244272"/>
              <a:gd name="connsiteY78" fmla="*/ 5353367 h 6858000"/>
              <a:gd name="connsiteX79" fmla="*/ 5552586 w 6244272"/>
              <a:gd name="connsiteY79" fmla="*/ 5474306 h 6858000"/>
              <a:gd name="connsiteX80" fmla="*/ 5383953 w 6244272"/>
              <a:gd name="connsiteY80" fmla="*/ 5769542 h 6858000"/>
              <a:gd name="connsiteX81" fmla="*/ 5392675 w 6244272"/>
              <a:gd name="connsiteY81" fmla="*/ 5801555 h 6858000"/>
              <a:gd name="connsiteX82" fmla="*/ 5584568 w 6244272"/>
              <a:gd name="connsiteY82" fmla="*/ 5755314 h 6858000"/>
              <a:gd name="connsiteX83" fmla="*/ 5334526 w 6244272"/>
              <a:gd name="connsiteY83" fmla="*/ 6004307 h 6858000"/>
              <a:gd name="connsiteX84" fmla="*/ 5075763 w 6244272"/>
              <a:gd name="connsiteY84" fmla="*/ 6196388 h 6858000"/>
              <a:gd name="connsiteX85" fmla="*/ 5258933 w 6244272"/>
              <a:gd name="connsiteY85" fmla="*/ 6167932 h 6858000"/>
              <a:gd name="connsiteX86" fmla="*/ 5511881 w 6244272"/>
              <a:gd name="connsiteY86" fmla="*/ 6057663 h 6858000"/>
              <a:gd name="connsiteX87" fmla="*/ 5599105 w 6244272"/>
              <a:gd name="connsiteY87" fmla="*/ 6100347 h 6858000"/>
              <a:gd name="connsiteX88" fmla="*/ 5360693 w 6244272"/>
              <a:gd name="connsiteY88" fmla="*/ 6281757 h 6858000"/>
              <a:gd name="connsiteX89" fmla="*/ 5224043 w 6244272"/>
              <a:gd name="connsiteY89" fmla="*/ 6367127 h 6858000"/>
              <a:gd name="connsiteX90" fmla="*/ 5168801 w 6244272"/>
              <a:gd name="connsiteY90" fmla="*/ 6431153 h 6858000"/>
              <a:gd name="connsiteX91" fmla="*/ 5011799 w 6244272"/>
              <a:gd name="connsiteY91" fmla="*/ 6658805 h 6858000"/>
              <a:gd name="connsiteX92" fmla="*/ 4651275 w 6244272"/>
              <a:gd name="connsiteY92" fmla="*/ 6858000 h 6858000"/>
              <a:gd name="connsiteX93" fmla="*/ 1823619 w 6244272"/>
              <a:gd name="connsiteY93" fmla="*/ 6858000 h 6858000"/>
              <a:gd name="connsiteX94" fmla="*/ 947849 w 6244272"/>
              <a:gd name="connsiteY94" fmla="*/ 6858000 h 6858000"/>
              <a:gd name="connsiteX95" fmla="*/ 732568 w 6244272"/>
              <a:gd name="connsiteY95" fmla="*/ 6858000 h 6858000"/>
              <a:gd name="connsiteX96" fmla="*/ 0 w 6244272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244272" h="6858000">
                <a:moveTo>
                  <a:pt x="0" y="0"/>
                </a:moveTo>
                <a:lnTo>
                  <a:pt x="732568" y="0"/>
                </a:lnTo>
                <a:lnTo>
                  <a:pt x="947849" y="0"/>
                </a:lnTo>
                <a:lnTo>
                  <a:pt x="1823619" y="0"/>
                </a:lnTo>
                <a:lnTo>
                  <a:pt x="5235673" y="0"/>
                </a:lnTo>
                <a:cubicBezTo>
                  <a:pt x="5133912" y="35571"/>
                  <a:pt x="5035058" y="78255"/>
                  <a:pt x="4933297" y="110269"/>
                </a:cubicBezTo>
                <a:cubicBezTo>
                  <a:pt x="4947835" y="145839"/>
                  <a:pt x="4962372" y="138725"/>
                  <a:pt x="4976910" y="135168"/>
                </a:cubicBezTo>
                <a:cubicBezTo>
                  <a:pt x="5064133" y="120941"/>
                  <a:pt x="5154264" y="110269"/>
                  <a:pt x="5238580" y="71141"/>
                </a:cubicBezTo>
                <a:cubicBezTo>
                  <a:pt x="5258933" y="64027"/>
                  <a:pt x="5282192" y="64027"/>
                  <a:pt x="5290914" y="88927"/>
                </a:cubicBezTo>
                <a:cubicBezTo>
                  <a:pt x="5305452" y="124497"/>
                  <a:pt x="5285100" y="145839"/>
                  <a:pt x="5264747" y="163625"/>
                </a:cubicBezTo>
                <a:cubicBezTo>
                  <a:pt x="5229858" y="195638"/>
                  <a:pt x="5189154" y="188525"/>
                  <a:pt x="5151357" y="192082"/>
                </a:cubicBezTo>
                <a:cubicBezTo>
                  <a:pt x="5046689" y="209867"/>
                  <a:pt x="4997261" y="259665"/>
                  <a:pt x="4974002" y="373491"/>
                </a:cubicBezTo>
                <a:cubicBezTo>
                  <a:pt x="5064133" y="327250"/>
                  <a:pt x="5154264" y="384162"/>
                  <a:pt x="5241488" y="352148"/>
                </a:cubicBezTo>
                <a:cubicBezTo>
                  <a:pt x="5264747" y="345034"/>
                  <a:pt x="5299637" y="355706"/>
                  <a:pt x="5288007" y="394834"/>
                </a:cubicBezTo>
                <a:cubicBezTo>
                  <a:pt x="5276378" y="430405"/>
                  <a:pt x="5238580" y="458860"/>
                  <a:pt x="5305452" y="451747"/>
                </a:cubicBezTo>
                <a:cubicBezTo>
                  <a:pt x="5354879" y="448189"/>
                  <a:pt x="5369416" y="405504"/>
                  <a:pt x="5383953" y="359262"/>
                </a:cubicBezTo>
                <a:cubicBezTo>
                  <a:pt x="5395583" y="334364"/>
                  <a:pt x="5427565" y="320135"/>
                  <a:pt x="5450825" y="334364"/>
                </a:cubicBezTo>
                <a:cubicBezTo>
                  <a:pt x="5479899" y="348592"/>
                  <a:pt x="5471177" y="387720"/>
                  <a:pt x="5471177" y="416176"/>
                </a:cubicBezTo>
                <a:cubicBezTo>
                  <a:pt x="5474085" y="469532"/>
                  <a:pt x="5450825" y="494431"/>
                  <a:pt x="5410121" y="505101"/>
                </a:cubicBezTo>
                <a:cubicBezTo>
                  <a:pt x="5360693" y="519330"/>
                  <a:pt x="5311267" y="537116"/>
                  <a:pt x="5247303" y="558458"/>
                </a:cubicBezTo>
                <a:cubicBezTo>
                  <a:pt x="5317082" y="594028"/>
                  <a:pt x="5369416" y="586915"/>
                  <a:pt x="5421750" y="558458"/>
                </a:cubicBezTo>
                <a:cubicBezTo>
                  <a:pt x="5485714" y="526444"/>
                  <a:pt x="5570030" y="483759"/>
                  <a:pt x="5622364" y="522887"/>
                </a:cubicBezTo>
                <a:cubicBezTo>
                  <a:pt x="5700865" y="579800"/>
                  <a:pt x="5764829" y="544229"/>
                  <a:pt x="5834608" y="533558"/>
                </a:cubicBezTo>
                <a:cubicBezTo>
                  <a:pt x="5979982" y="512216"/>
                  <a:pt x="5889850" y="480203"/>
                  <a:pt x="6035223" y="462417"/>
                </a:cubicBezTo>
                <a:cubicBezTo>
                  <a:pt x="6093372" y="455303"/>
                  <a:pt x="6154429" y="426847"/>
                  <a:pt x="6238745" y="465975"/>
                </a:cubicBezTo>
                <a:cubicBezTo>
                  <a:pt x="5857868" y="672284"/>
                  <a:pt x="5677606" y="658055"/>
                  <a:pt x="5337434" y="910606"/>
                </a:cubicBezTo>
                <a:cubicBezTo>
                  <a:pt x="5351971" y="935506"/>
                  <a:pt x="5366508" y="924835"/>
                  <a:pt x="5381046" y="921277"/>
                </a:cubicBezTo>
                <a:cubicBezTo>
                  <a:pt x="5404305" y="917720"/>
                  <a:pt x="5433380" y="903491"/>
                  <a:pt x="5439195" y="949734"/>
                </a:cubicBezTo>
                <a:cubicBezTo>
                  <a:pt x="5442103" y="985305"/>
                  <a:pt x="5424657" y="1003089"/>
                  <a:pt x="5395583" y="1006647"/>
                </a:cubicBezTo>
                <a:cubicBezTo>
                  <a:pt x="5311267" y="1020875"/>
                  <a:pt x="5235673" y="1070674"/>
                  <a:pt x="5160079" y="1113358"/>
                </a:cubicBezTo>
                <a:cubicBezTo>
                  <a:pt x="5125190" y="1131144"/>
                  <a:pt x="5087393" y="1156043"/>
                  <a:pt x="5101930" y="1220069"/>
                </a:cubicBezTo>
                <a:cubicBezTo>
                  <a:pt x="5131004" y="1237855"/>
                  <a:pt x="5151357" y="1212955"/>
                  <a:pt x="5174617" y="1209399"/>
                </a:cubicBezTo>
                <a:cubicBezTo>
                  <a:pt x="5197876" y="1205842"/>
                  <a:pt x="5253118" y="1220069"/>
                  <a:pt x="5238580" y="1230741"/>
                </a:cubicBezTo>
                <a:cubicBezTo>
                  <a:pt x="5171709" y="1269868"/>
                  <a:pt x="5293822" y="1365909"/>
                  <a:pt x="5212414" y="1365909"/>
                </a:cubicBezTo>
                <a:cubicBezTo>
                  <a:pt x="5078671" y="1365909"/>
                  <a:pt x="5005984" y="1536647"/>
                  <a:pt x="4878056" y="1540204"/>
                </a:cubicBezTo>
                <a:cubicBezTo>
                  <a:pt x="4857704" y="1540204"/>
                  <a:pt x="4848982" y="1572219"/>
                  <a:pt x="4848982" y="1597117"/>
                </a:cubicBezTo>
                <a:cubicBezTo>
                  <a:pt x="4848982" y="1629132"/>
                  <a:pt x="4869333" y="1632688"/>
                  <a:pt x="4889686" y="1636245"/>
                </a:cubicBezTo>
                <a:cubicBezTo>
                  <a:pt x="4921668" y="1639802"/>
                  <a:pt x="4956557" y="1597117"/>
                  <a:pt x="4997261" y="1657587"/>
                </a:cubicBezTo>
                <a:cubicBezTo>
                  <a:pt x="4921668" y="1693158"/>
                  <a:pt x="4843167" y="1728729"/>
                  <a:pt x="4846074" y="1849668"/>
                </a:cubicBezTo>
                <a:cubicBezTo>
                  <a:pt x="4846074" y="1881683"/>
                  <a:pt x="4814092" y="1895910"/>
                  <a:pt x="4790832" y="1903025"/>
                </a:cubicBezTo>
                <a:cubicBezTo>
                  <a:pt x="4750128" y="1917252"/>
                  <a:pt x="4718146" y="1938595"/>
                  <a:pt x="4694886" y="1984836"/>
                </a:cubicBezTo>
                <a:cubicBezTo>
                  <a:pt x="4694886" y="1995507"/>
                  <a:pt x="4694886" y="2002622"/>
                  <a:pt x="4694886" y="2013292"/>
                </a:cubicBezTo>
                <a:cubicBezTo>
                  <a:pt x="4700701" y="2123562"/>
                  <a:pt x="4758850" y="2120004"/>
                  <a:pt x="4822814" y="2102219"/>
                </a:cubicBezTo>
                <a:cubicBezTo>
                  <a:pt x="4898408" y="2080877"/>
                  <a:pt x="4974002" y="2038192"/>
                  <a:pt x="5055411" y="2077320"/>
                </a:cubicBezTo>
                <a:cubicBezTo>
                  <a:pt x="4942020" y="2130676"/>
                  <a:pt x="4817000" y="2134233"/>
                  <a:pt x="4712331" y="2208931"/>
                </a:cubicBezTo>
                <a:cubicBezTo>
                  <a:pt x="5101930" y="2223159"/>
                  <a:pt x="5445010" y="1984836"/>
                  <a:pt x="5822979" y="1892353"/>
                </a:cubicBezTo>
                <a:cubicBezTo>
                  <a:pt x="5811349" y="1952823"/>
                  <a:pt x="5779367" y="1967051"/>
                  <a:pt x="5753200" y="1974165"/>
                </a:cubicBezTo>
                <a:cubicBezTo>
                  <a:pt x="5613642" y="2020407"/>
                  <a:pt x="5491529" y="2112891"/>
                  <a:pt x="5363601" y="2191146"/>
                </a:cubicBezTo>
                <a:cubicBezTo>
                  <a:pt x="5311267" y="2223159"/>
                  <a:pt x="5273470" y="2258731"/>
                  <a:pt x="5253118" y="2326314"/>
                </a:cubicBezTo>
                <a:cubicBezTo>
                  <a:pt x="5235673" y="2390340"/>
                  <a:pt x="5200783" y="2418796"/>
                  <a:pt x="5136819" y="2401012"/>
                </a:cubicBezTo>
                <a:cubicBezTo>
                  <a:pt x="5084485" y="2386784"/>
                  <a:pt x="5029243" y="2393898"/>
                  <a:pt x="4974002" y="2401012"/>
                </a:cubicBezTo>
                <a:cubicBezTo>
                  <a:pt x="4912946" y="2408126"/>
                  <a:pt x="4843167" y="2479267"/>
                  <a:pt x="4857704" y="2518395"/>
                </a:cubicBezTo>
                <a:cubicBezTo>
                  <a:pt x="4886778" y="2582422"/>
                  <a:pt x="4936205" y="2550408"/>
                  <a:pt x="4976910" y="2543294"/>
                </a:cubicBezTo>
                <a:cubicBezTo>
                  <a:pt x="5026336" y="2536181"/>
                  <a:pt x="5116467" y="2518395"/>
                  <a:pt x="5116467" y="2525509"/>
                </a:cubicBezTo>
                <a:cubicBezTo>
                  <a:pt x="5148450" y="2685576"/>
                  <a:pt x="5221136" y="2564636"/>
                  <a:pt x="5273470" y="2564636"/>
                </a:cubicBezTo>
                <a:cubicBezTo>
                  <a:pt x="5322897" y="2564636"/>
                  <a:pt x="5372323" y="2546851"/>
                  <a:pt x="5418843" y="2532623"/>
                </a:cubicBezTo>
                <a:cubicBezTo>
                  <a:pt x="5479899" y="2514837"/>
                  <a:pt x="5535140" y="2546851"/>
                  <a:pt x="5593290" y="2553965"/>
                </a:cubicBezTo>
                <a:cubicBezTo>
                  <a:pt x="5645624" y="2561080"/>
                  <a:pt x="5616550" y="2653563"/>
                  <a:pt x="5648532" y="2692689"/>
                </a:cubicBezTo>
                <a:cubicBezTo>
                  <a:pt x="5654346" y="2703362"/>
                  <a:pt x="5660161" y="2703362"/>
                  <a:pt x="5665976" y="2703362"/>
                </a:cubicBezTo>
                <a:cubicBezTo>
                  <a:pt x="5683421" y="2980812"/>
                  <a:pt x="5988704" y="2913227"/>
                  <a:pt x="5988704" y="2923898"/>
                </a:cubicBezTo>
                <a:cubicBezTo>
                  <a:pt x="6014871" y="2941684"/>
                  <a:pt x="6046853" y="2899000"/>
                  <a:pt x="6078835" y="2941684"/>
                </a:cubicBezTo>
                <a:cubicBezTo>
                  <a:pt x="5942185" y="3137322"/>
                  <a:pt x="5732847" y="3183563"/>
                  <a:pt x="5546771" y="3329402"/>
                </a:cubicBezTo>
                <a:cubicBezTo>
                  <a:pt x="5700865" y="3379202"/>
                  <a:pt x="5790997" y="3208463"/>
                  <a:pt x="5904388" y="3229805"/>
                </a:cubicBezTo>
                <a:cubicBezTo>
                  <a:pt x="5959629" y="3283162"/>
                  <a:pt x="5793904" y="3368530"/>
                  <a:pt x="5953814" y="3393429"/>
                </a:cubicBezTo>
                <a:cubicBezTo>
                  <a:pt x="5884036" y="3439672"/>
                  <a:pt x="5834608" y="3485914"/>
                  <a:pt x="5785182" y="3539269"/>
                </a:cubicBezTo>
                <a:cubicBezTo>
                  <a:pt x="5700865" y="3635309"/>
                  <a:pt x="5683421" y="3699337"/>
                  <a:pt x="5724125" y="3827390"/>
                </a:cubicBezTo>
                <a:cubicBezTo>
                  <a:pt x="5750293" y="3912759"/>
                  <a:pt x="5788089" y="3991015"/>
                  <a:pt x="5753200" y="4090612"/>
                </a:cubicBezTo>
                <a:cubicBezTo>
                  <a:pt x="5729940" y="4158196"/>
                  <a:pt x="5738663" y="4204438"/>
                  <a:pt x="5825886" y="4172424"/>
                </a:cubicBezTo>
                <a:cubicBezTo>
                  <a:pt x="5918925" y="4140411"/>
                  <a:pt x="5953814" y="4200882"/>
                  <a:pt x="5930554" y="4321821"/>
                </a:cubicBezTo>
                <a:cubicBezTo>
                  <a:pt x="5916018" y="4400076"/>
                  <a:pt x="5930554" y="4424975"/>
                  <a:pt x="5994519" y="4414305"/>
                </a:cubicBezTo>
                <a:cubicBezTo>
                  <a:pt x="6064297" y="4403633"/>
                  <a:pt x="6131169" y="4353835"/>
                  <a:pt x="6218393" y="4378734"/>
                </a:cubicBezTo>
                <a:cubicBezTo>
                  <a:pt x="6148614" y="4521016"/>
                  <a:pt x="6000333" y="4478331"/>
                  <a:pt x="5918925" y="4613499"/>
                </a:cubicBezTo>
                <a:cubicBezTo>
                  <a:pt x="6014871" y="4613499"/>
                  <a:pt x="6090465" y="4613499"/>
                  <a:pt x="6160243" y="4585042"/>
                </a:cubicBezTo>
                <a:cubicBezTo>
                  <a:pt x="6189318" y="4574373"/>
                  <a:pt x="6221300" y="4560144"/>
                  <a:pt x="6238745" y="4602828"/>
                </a:cubicBezTo>
                <a:cubicBezTo>
                  <a:pt x="6259098" y="4652628"/>
                  <a:pt x="6218393" y="4670412"/>
                  <a:pt x="6195133" y="4677526"/>
                </a:cubicBezTo>
                <a:cubicBezTo>
                  <a:pt x="6128261" y="4702425"/>
                  <a:pt x="6075928" y="4759339"/>
                  <a:pt x="6017778" y="4805580"/>
                </a:cubicBezTo>
                <a:cubicBezTo>
                  <a:pt x="5892758" y="4905177"/>
                  <a:pt x="5756107" y="4990547"/>
                  <a:pt x="5651439" y="5154171"/>
                </a:cubicBezTo>
                <a:cubicBezTo>
                  <a:pt x="5782275" y="5111487"/>
                  <a:pt x="5881128" y="5011889"/>
                  <a:pt x="6006149" y="4994104"/>
                </a:cubicBezTo>
                <a:cubicBezTo>
                  <a:pt x="5898572" y="5143500"/>
                  <a:pt x="5761922" y="5243097"/>
                  <a:pt x="5633994" y="5353367"/>
                </a:cubicBezTo>
                <a:cubicBezTo>
                  <a:pt x="5596197" y="5385379"/>
                  <a:pt x="5558400" y="5406721"/>
                  <a:pt x="5552586" y="5474306"/>
                </a:cubicBezTo>
                <a:cubicBezTo>
                  <a:pt x="5535140" y="5605917"/>
                  <a:pt x="5488622" y="5712629"/>
                  <a:pt x="5383953" y="5769542"/>
                </a:cubicBezTo>
                <a:cubicBezTo>
                  <a:pt x="5383953" y="5769542"/>
                  <a:pt x="5389768" y="5790884"/>
                  <a:pt x="5392675" y="5801555"/>
                </a:cubicBezTo>
                <a:cubicBezTo>
                  <a:pt x="5456640" y="5805112"/>
                  <a:pt x="5506066" y="5726858"/>
                  <a:pt x="5584568" y="5755314"/>
                </a:cubicBezTo>
                <a:cubicBezTo>
                  <a:pt x="5506066" y="5862025"/>
                  <a:pt x="5442103" y="5954508"/>
                  <a:pt x="5334526" y="6004307"/>
                </a:cubicBezTo>
                <a:cubicBezTo>
                  <a:pt x="5247303" y="6043434"/>
                  <a:pt x="5139727" y="6068335"/>
                  <a:pt x="5075763" y="6196388"/>
                </a:cubicBezTo>
                <a:cubicBezTo>
                  <a:pt x="5148450" y="6221287"/>
                  <a:pt x="5203691" y="6189274"/>
                  <a:pt x="5258933" y="6167932"/>
                </a:cubicBezTo>
                <a:cubicBezTo>
                  <a:pt x="5343249" y="6132361"/>
                  <a:pt x="5427565" y="6093234"/>
                  <a:pt x="5511881" y="6057663"/>
                </a:cubicBezTo>
                <a:cubicBezTo>
                  <a:pt x="5543864" y="6043434"/>
                  <a:pt x="5578753" y="6036320"/>
                  <a:pt x="5599105" y="6100347"/>
                </a:cubicBezTo>
                <a:cubicBezTo>
                  <a:pt x="5491529" y="6114575"/>
                  <a:pt x="5427565" y="6199945"/>
                  <a:pt x="5360693" y="6281757"/>
                </a:cubicBezTo>
                <a:cubicBezTo>
                  <a:pt x="5322897" y="6327999"/>
                  <a:pt x="5290914" y="6388469"/>
                  <a:pt x="5224043" y="6367127"/>
                </a:cubicBezTo>
                <a:cubicBezTo>
                  <a:pt x="5189154" y="6356456"/>
                  <a:pt x="5165894" y="6388469"/>
                  <a:pt x="5168801" y="6431153"/>
                </a:cubicBezTo>
                <a:cubicBezTo>
                  <a:pt x="5183339" y="6580550"/>
                  <a:pt x="5099022" y="6630349"/>
                  <a:pt x="5011799" y="6658805"/>
                </a:cubicBezTo>
                <a:cubicBezTo>
                  <a:pt x="4883871" y="6701489"/>
                  <a:pt x="4770480" y="6786859"/>
                  <a:pt x="4651275" y="6858000"/>
                </a:cubicBezTo>
                <a:lnTo>
                  <a:pt x="1823619" y="6858000"/>
                </a:lnTo>
                <a:lnTo>
                  <a:pt x="947849" y="6858000"/>
                </a:lnTo>
                <a:lnTo>
                  <a:pt x="732568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DBEE9-1AD6-D7E8-7D0D-DEF35D529D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368" y="342890"/>
            <a:ext cx="4114800" cy="1057611"/>
          </a:xfrm>
        </p:spPr>
        <p:txBody>
          <a:bodyPr>
            <a:noAutofit/>
          </a:bodyPr>
          <a:lstStyle/>
          <a:p>
            <a:pPr fontAlgn="ctr">
              <a:spcBef>
                <a:spcPts val="0"/>
              </a:spcBef>
            </a:pPr>
            <a:r>
              <a:rPr lang="en-US" sz="3600" dirty="0">
                <a:latin typeface="Calibri" panose="020F0502020204030204" pitchFamily="34" charset="0"/>
              </a:rPr>
              <a:t>Key DAX Measures Used in Analysis:</a:t>
            </a:r>
            <a:endParaRPr lang="en-GB" sz="3600" dirty="0">
              <a:latin typeface="Calibri" panose="020F0502020204030204" pitchFamily="34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5DB0180-9504-D827-EFC1-7BBFB1CB9559}"/>
              </a:ext>
            </a:extLst>
          </p:cNvPr>
          <p:cNvSpPr txBox="1">
            <a:spLocks/>
          </p:cNvSpPr>
          <p:nvPr/>
        </p:nvSpPr>
        <p:spPr>
          <a:xfrm>
            <a:off x="506218" y="1743390"/>
            <a:ext cx="4711884" cy="38821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sz="1400" dirty="0"/>
              <a:t>Total admissions = </a:t>
            </a:r>
            <a:r>
              <a:rPr lang="en-GB" sz="1400" dirty="0"/>
              <a:t>COUNTROWS(Hospital_Data)</a:t>
            </a:r>
            <a:endParaRPr lang="en-US" sz="1400" dirty="0"/>
          </a:p>
          <a:p>
            <a:pPr fontAlgn="ctr"/>
            <a:r>
              <a:rPr lang="en-US" sz="1400" dirty="0"/>
              <a:t>Emergency Patients = </a:t>
            </a:r>
            <a:r>
              <a:rPr lang="en-GB" sz="1400" dirty="0"/>
              <a:t>CALCULATE(COUNTROWS(Hospital_Data), Hospital_Data[Type of Admission] = "Emergency")</a:t>
            </a:r>
          </a:p>
          <a:p>
            <a:pPr fontAlgn="ctr"/>
            <a:r>
              <a:rPr lang="en-US" sz="1400" dirty="0"/>
              <a:t>Trauma Patients = </a:t>
            </a:r>
            <a:r>
              <a:rPr lang="en-GB" sz="1400" dirty="0"/>
              <a:t>CALCULATE(COUNTROWS(Hospital_Data), Hospital_Data[Type of Admission] = "Trauma")</a:t>
            </a:r>
          </a:p>
          <a:p>
            <a:pPr fontAlgn="ctr"/>
            <a:r>
              <a:rPr lang="en-US" sz="1400" dirty="0"/>
              <a:t>Urgent Patients = </a:t>
            </a:r>
            <a:r>
              <a:rPr lang="en-GB" sz="1400" dirty="0"/>
              <a:t>CALCULATE(COUNTROWS(Hospital_Data), Hospital_Data[Type of Admission] = "Urgent")</a:t>
            </a:r>
          </a:p>
          <a:p>
            <a:pPr fontAlgn="ctr"/>
            <a:r>
              <a:rPr lang="en-CA" sz="1400" dirty="0"/>
              <a:t>AVERAGE([Average_Stay])</a:t>
            </a:r>
            <a:endParaRPr lang="en-GB" sz="1400" dirty="0"/>
          </a:p>
          <a:p>
            <a:r>
              <a:rPr lang="en-US" sz="1200" dirty="0"/>
              <a:t> </a:t>
            </a:r>
          </a:p>
          <a:p>
            <a:r>
              <a:rPr lang="en-US" sz="12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17884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2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theme/theme1.xml><?xml version="1.0" encoding="utf-8"?>
<a:theme xmlns:a="http://schemas.openxmlformats.org/drawingml/2006/main" name="Brush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1426</TotalTime>
  <Words>969</Words>
  <Application>Microsoft Office PowerPoint</Application>
  <PresentationFormat>Widescreen</PresentationFormat>
  <Paragraphs>98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Aptos</vt:lpstr>
      <vt:lpstr>Arial</vt:lpstr>
      <vt:lpstr>Calibri</vt:lpstr>
      <vt:lpstr>Century Gothic</vt:lpstr>
      <vt:lpstr>Courier New</vt:lpstr>
      <vt:lpstr>Elephant</vt:lpstr>
      <vt:lpstr>BrushVTI</vt:lpstr>
      <vt:lpstr> Hospital Operations and Patient Outcomes Analysis</vt:lpstr>
      <vt:lpstr>Table of Contents</vt:lpstr>
      <vt:lpstr> Project Overview</vt:lpstr>
      <vt:lpstr>Problem Statement</vt:lpstr>
      <vt:lpstr>Dataset Overview</vt:lpstr>
      <vt:lpstr>Data Workflow</vt:lpstr>
      <vt:lpstr>Methodology</vt:lpstr>
      <vt:lpstr>Methodology</vt:lpstr>
      <vt:lpstr>Key DAX Measures Used in Analysis:</vt:lpstr>
      <vt:lpstr>Gynecology handles over 45,000 trauma and 40,000 emergency cases—consider allocating more resources to this department to manage the high volume of critical cases.</vt:lpstr>
      <vt:lpstr>Trauma cases peak at over 25,000 in the 41-50 age group, while emergency cases are also highest in the 41-50 age group with 16,875 admissions—focus on trauma prevention and emergency preparedness for these age groups (31-60).</vt:lpstr>
      <vt:lpstr>Patients with extreme trauma have the longest average stay at 41 days, while emergency and urgent cases average 38 days—consider process improvements to reduce stays for extreme trauma cases.</vt:lpstr>
      <vt:lpstr>Ward S has the longest average stay at 43 days, while Ward U has the shortest at 25 days—explore applying Ward U's efficiency strategies to reduce stay durations in Ward S.</vt:lpstr>
      <vt:lpstr>Ward R has 90,538 admissions and 3 extra rooms, while Ward P has 3,376 admissions with the most extra rooms (5).  Ward U shows the lowest admissions with 3 extra rooms—consider reallocating resources from Ward U to busier wards like R</vt:lpstr>
      <vt:lpstr>PowerPoint Presentation</vt:lpstr>
      <vt:lpstr>Conclusion</vt:lpstr>
      <vt:lpstr>Recommendations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Anthony Ofordum</dc:creator>
  <cp:lastModifiedBy>Anthony Ofordum</cp:lastModifiedBy>
  <cp:revision>7</cp:revision>
  <dcterms:created xsi:type="dcterms:W3CDTF">2024-09-19T17:51:29Z</dcterms:created>
  <dcterms:modified xsi:type="dcterms:W3CDTF">2024-09-20T18:25:29Z</dcterms:modified>
</cp:coreProperties>
</file>